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4"/>
    <p:sldMasterId id="2147483745" r:id="rId5"/>
    <p:sldMasterId id="2147483714" r:id="rId6"/>
    <p:sldMasterId id="2147483786" r:id="rId7"/>
    <p:sldMasterId id="2147483648" r:id="rId8"/>
    <p:sldMasterId id="2147483730" r:id="rId9"/>
  </p:sldMasterIdLst>
  <p:notesMasterIdLst>
    <p:notesMasterId r:id="rId58"/>
  </p:notesMasterIdLst>
  <p:handoutMasterIdLst>
    <p:handoutMasterId r:id="rId59"/>
  </p:handoutMasterIdLst>
  <p:sldIdLst>
    <p:sldId id="304" r:id="rId10"/>
    <p:sldId id="529" r:id="rId11"/>
    <p:sldId id="535" r:id="rId12"/>
    <p:sldId id="533" r:id="rId13"/>
    <p:sldId id="530" r:id="rId14"/>
    <p:sldId id="531" r:id="rId15"/>
    <p:sldId id="554" r:id="rId16"/>
    <p:sldId id="555" r:id="rId17"/>
    <p:sldId id="556" r:id="rId18"/>
    <p:sldId id="558" r:id="rId19"/>
    <p:sldId id="534" r:id="rId20"/>
    <p:sldId id="546" r:id="rId21"/>
    <p:sldId id="547" r:id="rId22"/>
    <p:sldId id="541" r:id="rId23"/>
    <p:sldId id="542" r:id="rId24"/>
    <p:sldId id="543" r:id="rId25"/>
    <p:sldId id="544" r:id="rId26"/>
    <p:sldId id="545" r:id="rId27"/>
    <p:sldId id="548" r:id="rId28"/>
    <p:sldId id="549" r:id="rId29"/>
    <p:sldId id="550" r:id="rId30"/>
    <p:sldId id="551" r:id="rId31"/>
    <p:sldId id="552" r:id="rId32"/>
    <p:sldId id="553" r:id="rId33"/>
    <p:sldId id="520" r:id="rId34"/>
    <p:sldId id="518" r:id="rId35"/>
    <p:sldId id="504" r:id="rId36"/>
    <p:sldId id="501" r:id="rId37"/>
    <p:sldId id="519" r:id="rId38"/>
    <p:sldId id="560" r:id="rId39"/>
    <p:sldId id="561" r:id="rId40"/>
    <p:sldId id="562" r:id="rId41"/>
    <p:sldId id="563" r:id="rId42"/>
    <p:sldId id="441" r:id="rId43"/>
    <p:sldId id="486" r:id="rId44"/>
    <p:sldId id="523" r:id="rId45"/>
    <p:sldId id="521" r:id="rId46"/>
    <p:sldId id="487" r:id="rId47"/>
    <p:sldId id="524" r:id="rId48"/>
    <p:sldId id="525" r:id="rId49"/>
    <p:sldId id="527" r:id="rId50"/>
    <p:sldId id="526" r:id="rId51"/>
    <p:sldId id="528" r:id="rId52"/>
    <p:sldId id="565" r:id="rId53"/>
    <p:sldId id="566" r:id="rId54"/>
    <p:sldId id="567" r:id="rId55"/>
    <p:sldId id="568" r:id="rId56"/>
    <p:sldId id="46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8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90512" autoAdjust="0"/>
  </p:normalViewPr>
  <p:slideViewPr>
    <p:cSldViewPr snapToGrid="0" snapToObjects="1" showGuides="1">
      <p:cViewPr>
        <p:scale>
          <a:sx n="70" d="100"/>
          <a:sy n="70" d="100"/>
        </p:scale>
        <p:origin x="-1435" y="-86"/>
      </p:cViewPr>
      <p:guideLst>
        <p:guide orient="horz" pos="3800"/>
        <p:guide orient="horz" pos="1126"/>
        <p:guide orient="horz" pos="4131"/>
        <p:guide orient="horz" pos="2736"/>
        <p:guide orient="horz" pos="398"/>
        <p:guide orient="horz" pos="864"/>
        <p:guide orient="horz" pos="784"/>
        <p:guide orient="horz" pos="1536"/>
        <p:guide orient="horz" pos="1603"/>
        <p:guide orient="horz" pos="2454"/>
        <p:guide orient="horz" pos="3508"/>
        <p:guide orient="horz" pos="3141"/>
        <p:guide orient="horz" pos="3418"/>
        <p:guide orient="horz" pos="4276"/>
        <p:guide pos="288"/>
        <p:guide pos="5472"/>
        <p:guide pos="1417"/>
        <p:guide pos="1642"/>
        <p:guide pos="2882"/>
        <p:guide pos="4592"/>
        <p:guide pos="4117"/>
        <p:guide pos="4341"/>
        <p:guide pos="2779"/>
        <p:guide pos="2979"/>
      </p:guideLst>
    </p:cSldViewPr>
  </p:slideViewPr>
  <p:notesTextViewPr>
    <p:cViewPr>
      <p:scale>
        <a:sx n="100" d="100"/>
        <a:sy n="100" d="100"/>
      </p:scale>
      <p:origin x="0" y="0"/>
    </p:cViewPr>
  </p:notesTextViewPr>
  <p:sorterViewPr>
    <p:cViewPr>
      <p:scale>
        <a:sx n="50" d="100"/>
        <a:sy n="50" d="100"/>
      </p:scale>
      <p:origin x="0" y="6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7" rIns="91435" bIns="45717"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7" rIns="91435" bIns="45717" rtlCol="0"/>
          <a:lstStyle>
            <a:lvl1pPr algn="r">
              <a:defRPr sz="1200"/>
            </a:lvl1pPr>
          </a:lstStyle>
          <a:p>
            <a:fld id="{76582BCA-5643-457A-A94D-95A32C7DF132}" type="datetimeFigureOut">
              <a:rPr lang="en-US" smtClean="0"/>
              <a:t>3/27/2018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7" rIns="91435"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7" rIns="91435" bIns="45717" rtlCol="0" anchor="b"/>
          <a:lstStyle>
            <a:lvl1pPr algn="r">
              <a:defRPr sz="1200"/>
            </a:lvl1pPr>
          </a:lstStyle>
          <a:p>
            <a:fld id="{A21F6281-715D-4D1F-AE1B-0448BDF1E361}" type="slidenum">
              <a:rPr lang="en-US" smtClean="0"/>
              <a:t>‹#›</a:t>
            </a:fld>
            <a:endParaRPr lang="en-US"/>
          </a:p>
        </p:txBody>
      </p:sp>
    </p:spTree>
    <p:extLst>
      <p:ext uri="{BB962C8B-B14F-4D97-AF65-F5344CB8AC3E}">
        <p14:creationId xmlns:p14="http://schemas.microsoft.com/office/powerpoint/2010/main" val="40808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7" rIns="91435" bIns="45717"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7" rIns="91435" bIns="45717" rtlCol="0"/>
          <a:lstStyle>
            <a:lvl1pPr algn="r">
              <a:defRPr sz="1200">
                <a:latin typeface="Arial" panose="020B0604020202020204" pitchFamily="34" charset="0"/>
              </a:defRPr>
            </a:lvl1pPr>
          </a:lstStyle>
          <a:p>
            <a:fld id="{FE9CEB45-0962-4FE3-BF2A-53CDF9A60254}" type="datetimeFigureOut">
              <a:rPr lang="en-US" smtClean="0"/>
              <a:pPr/>
              <a:t>3/27/2018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7" rIns="91435" bIns="45717"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7" rIns="91435" bIns="4571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7" rIns="91435" bIns="45717"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7" rIns="91435" bIns="45717" rtlCol="0" anchor="b"/>
          <a:lstStyle>
            <a:lvl1pPr algn="r">
              <a:defRPr sz="1200">
                <a:latin typeface="Arial" panose="020B0604020202020204" pitchFamily="34" charset="0"/>
              </a:defRPr>
            </a:lvl1pPr>
          </a:lstStyle>
          <a:p>
            <a:fld id="{560B52A1-CCB2-4AAD-86EF-43FEE5A3BB26}" type="slidenum">
              <a:rPr lang="en-US" smtClean="0"/>
              <a:pPr/>
              <a:t>‹#›</a:t>
            </a:fld>
            <a:endParaRPr lang="en-US" dirty="0"/>
          </a:p>
        </p:txBody>
      </p:sp>
    </p:spTree>
    <p:extLst>
      <p:ext uri="{BB962C8B-B14F-4D97-AF65-F5344CB8AC3E}">
        <p14:creationId xmlns:p14="http://schemas.microsoft.com/office/powerpoint/2010/main" val="3450348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a:t>
            </a:fld>
            <a:endParaRPr lang="en-US" dirty="0"/>
          </a:p>
        </p:txBody>
      </p:sp>
    </p:spTree>
    <p:extLst>
      <p:ext uri="{BB962C8B-B14F-4D97-AF65-F5344CB8AC3E}">
        <p14:creationId xmlns:p14="http://schemas.microsoft.com/office/powerpoint/2010/main" val="195219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12</a:t>
            </a:fld>
            <a:endParaRPr lang="en-US" dirty="0"/>
          </a:p>
        </p:txBody>
      </p:sp>
    </p:spTree>
    <p:extLst>
      <p:ext uri="{BB962C8B-B14F-4D97-AF65-F5344CB8AC3E}">
        <p14:creationId xmlns:p14="http://schemas.microsoft.com/office/powerpoint/2010/main" val="326876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13</a:t>
            </a:fld>
            <a:endParaRPr lang="en-US" dirty="0"/>
          </a:p>
        </p:txBody>
      </p:sp>
    </p:spTree>
    <p:extLst>
      <p:ext uri="{BB962C8B-B14F-4D97-AF65-F5344CB8AC3E}">
        <p14:creationId xmlns:p14="http://schemas.microsoft.com/office/powerpoint/2010/main" val="326876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16</a:t>
            </a:fld>
            <a:endParaRPr lang="en-US" dirty="0"/>
          </a:p>
        </p:txBody>
      </p:sp>
    </p:spTree>
    <p:extLst>
      <p:ext uri="{BB962C8B-B14F-4D97-AF65-F5344CB8AC3E}">
        <p14:creationId xmlns:p14="http://schemas.microsoft.com/office/powerpoint/2010/main" val="3365344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17</a:t>
            </a:fld>
            <a:endParaRPr lang="en-US" dirty="0"/>
          </a:p>
        </p:txBody>
      </p:sp>
    </p:spTree>
    <p:extLst>
      <p:ext uri="{BB962C8B-B14F-4D97-AF65-F5344CB8AC3E}">
        <p14:creationId xmlns:p14="http://schemas.microsoft.com/office/powerpoint/2010/main" val="113752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18</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19</a:t>
            </a:fld>
            <a:endParaRPr lang="en-US" dirty="0"/>
          </a:p>
        </p:txBody>
      </p:sp>
    </p:spTree>
    <p:extLst>
      <p:ext uri="{BB962C8B-B14F-4D97-AF65-F5344CB8AC3E}">
        <p14:creationId xmlns:p14="http://schemas.microsoft.com/office/powerpoint/2010/main" val="379634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20</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21</a:t>
            </a:fld>
            <a:endParaRPr lang="en-US" dirty="0"/>
          </a:p>
        </p:txBody>
      </p:sp>
    </p:spTree>
    <p:extLst>
      <p:ext uri="{BB962C8B-B14F-4D97-AF65-F5344CB8AC3E}">
        <p14:creationId xmlns:p14="http://schemas.microsoft.com/office/powerpoint/2010/main" val="170692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22</a:t>
            </a:fld>
            <a:endParaRPr lang="en-US" dirty="0"/>
          </a:p>
        </p:txBody>
      </p:sp>
    </p:spTree>
    <p:extLst>
      <p:ext uri="{BB962C8B-B14F-4D97-AF65-F5344CB8AC3E}">
        <p14:creationId xmlns:p14="http://schemas.microsoft.com/office/powerpoint/2010/main" val="170692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23</a:t>
            </a:fld>
            <a:endParaRPr lang="en-US" dirty="0"/>
          </a:p>
        </p:txBody>
      </p:sp>
    </p:spTree>
    <p:extLst>
      <p:ext uri="{BB962C8B-B14F-4D97-AF65-F5344CB8AC3E}">
        <p14:creationId xmlns:p14="http://schemas.microsoft.com/office/powerpoint/2010/main" val="252249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a:t>
            </a:fld>
            <a:endParaRPr lang="en-US" dirty="0"/>
          </a:p>
        </p:txBody>
      </p:sp>
    </p:spTree>
    <p:extLst>
      <p:ext uri="{BB962C8B-B14F-4D97-AF65-F5344CB8AC3E}">
        <p14:creationId xmlns:p14="http://schemas.microsoft.com/office/powerpoint/2010/main" val="1483208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24</a:t>
            </a:fld>
            <a:endParaRPr lang="en-US" dirty="0"/>
          </a:p>
        </p:txBody>
      </p:sp>
    </p:spTree>
    <p:extLst>
      <p:ext uri="{BB962C8B-B14F-4D97-AF65-F5344CB8AC3E}">
        <p14:creationId xmlns:p14="http://schemas.microsoft.com/office/powerpoint/2010/main" val="326876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25</a:t>
            </a:fld>
            <a:endParaRPr lang="en-US" dirty="0"/>
          </a:p>
        </p:txBody>
      </p:sp>
    </p:spTree>
    <p:extLst>
      <p:ext uri="{BB962C8B-B14F-4D97-AF65-F5344CB8AC3E}">
        <p14:creationId xmlns:p14="http://schemas.microsoft.com/office/powerpoint/2010/main" val="3366857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26</a:t>
            </a:fld>
            <a:endParaRPr lang="en-US" dirty="0"/>
          </a:p>
        </p:txBody>
      </p:sp>
    </p:spTree>
    <p:extLst>
      <p:ext uri="{BB962C8B-B14F-4D97-AF65-F5344CB8AC3E}">
        <p14:creationId xmlns:p14="http://schemas.microsoft.com/office/powerpoint/2010/main" val="148320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27</a:t>
            </a:fld>
            <a:endParaRPr lang="en-US" dirty="0"/>
          </a:p>
        </p:txBody>
      </p:sp>
    </p:spTree>
    <p:extLst>
      <p:ext uri="{BB962C8B-B14F-4D97-AF65-F5344CB8AC3E}">
        <p14:creationId xmlns:p14="http://schemas.microsoft.com/office/powerpoint/2010/main" val="3796341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28</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29</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30</a:t>
            </a:fld>
            <a:endParaRPr lang="en-US" dirty="0"/>
          </a:p>
        </p:txBody>
      </p:sp>
    </p:spTree>
    <p:extLst>
      <p:ext uri="{BB962C8B-B14F-4D97-AF65-F5344CB8AC3E}">
        <p14:creationId xmlns:p14="http://schemas.microsoft.com/office/powerpoint/2010/main" val="3796341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31</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32</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33</a:t>
            </a:fld>
            <a:endParaRPr lang="en-US" dirty="0"/>
          </a:p>
        </p:txBody>
      </p:sp>
    </p:spTree>
    <p:extLst>
      <p:ext uri="{BB962C8B-B14F-4D97-AF65-F5344CB8AC3E}">
        <p14:creationId xmlns:p14="http://schemas.microsoft.com/office/powerpoint/2010/main" val="279162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a:t>
            </a:fld>
            <a:endParaRPr lang="en-US" dirty="0"/>
          </a:p>
        </p:txBody>
      </p:sp>
    </p:spTree>
    <p:extLst>
      <p:ext uri="{BB962C8B-B14F-4D97-AF65-F5344CB8AC3E}">
        <p14:creationId xmlns:p14="http://schemas.microsoft.com/office/powerpoint/2010/main" val="2491083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34</a:t>
            </a:fld>
            <a:endParaRPr lang="en-US" dirty="0"/>
          </a:p>
        </p:txBody>
      </p:sp>
    </p:spTree>
    <p:extLst>
      <p:ext uri="{BB962C8B-B14F-4D97-AF65-F5344CB8AC3E}">
        <p14:creationId xmlns:p14="http://schemas.microsoft.com/office/powerpoint/2010/main" val="2491083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35</a:t>
            </a:fld>
            <a:endParaRPr lang="en-US" dirty="0"/>
          </a:p>
        </p:txBody>
      </p:sp>
    </p:spTree>
    <p:extLst>
      <p:ext uri="{BB962C8B-B14F-4D97-AF65-F5344CB8AC3E}">
        <p14:creationId xmlns:p14="http://schemas.microsoft.com/office/powerpoint/2010/main" val="113752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36</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37</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38</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39</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40</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41</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42</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43</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a:t>
            </a:fld>
            <a:endParaRPr lang="en-US" dirty="0"/>
          </a:p>
        </p:txBody>
      </p:sp>
    </p:spTree>
    <p:extLst>
      <p:ext uri="{BB962C8B-B14F-4D97-AF65-F5344CB8AC3E}">
        <p14:creationId xmlns:p14="http://schemas.microsoft.com/office/powerpoint/2010/main" val="1483208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44</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45</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46</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47</a:t>
            </a:fld>
            <a:endParaRPr lang="en-US" dirty="0"/>
          </a:p>
        </p:txBody>
      </p:sp>
    </p:spTree>
    <p:extLst>
      <p:ext uri="{BB962C8B-B14F-4D97-AF65-F5344CB8AC3E}">
        <p14:creationId xmlns:p14="http://schemas.microsoft.com/office/powerpoint/2010/main" val="3450276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48</a:t>
            </a:fld>
            <a:endParaRPr lang="en-US" dirty="0"/>
          </a:p>
        </p:txBody>
      </p:sp>
    </p:spTree>
    <p:extLst>
      <p:ext uri="{BB962C8B-B14F-4D97-AF65-F5344CB8AC3E}">
        <p14:creationId xmlns:p14="http://schemas.microsoft.com/office/powerpoint/2010/main" val="1544151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7</a:t>
            </a:fld>
            <a:endParaRPr lang="en-US" dirty="0"/>
          </a:p>
        </p:txBody>
      </p:sp>
    </p:spTree>
    <p:extLst>
      <p:ext uri="{BB962C8B-B14F-4D97-AF65-F5344CB8AC3E}">
        <p14:creationId xmlns:p14="http://schemas.microsoft.com/office/powerpoint/2010/main" val="306522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8</a:t>
            </a:fld>
            <a:endParaRPr lang="en-US" dirty="0"/>
          </a:p>
        </p:txBody>
      </p:sp>
    </p:spTree>
    <p:extLst>
      <p:ext uri="{BB962C8B-B14F-4D97-AF65-F5344CB8AC3E}">
        <p14:creationId xmlns:p14="http://schemas.microsoft.com/office/powerpoint/2010/main" val="3369574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9</a:t>
            </a:fld>
            <a:endParaRPr lang="en-US" dirty="0"/>
          </a:p>
        </p:txBody>
      </p:sp>
    </p:spTree>
    <p:extLst>
      <p:ext uri="{BB962C8B-B14F-4D97-AF65-F5344CB8AC3E}">
        <p14:creationId xmlns:p14="http://schemas.microsoft.com/office/powerpoint/2010/main" val="336957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10</a:t>
            </a:fld>
            <a:endParaRPr lang="en-US" dirty="0"/>
          </a:p>
        </p:txBody>
      </p:sp>
    </p:spTree>
    <p:extLst>
      <p:ext uri="{BB962C8B-B14F-4D97-AF65-F5344CB8AC3E}">
        <p14:creationId xmlns:p14="http://schemas.microsoft.com/office/powerpoint/2010/main" val="249108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11</a:t>
            </a:fld>
            <a:endParaRPr lang="en-US" dirty="0"/>
          </a:p>
        </p:txBody>
      </p:sp>
    </p:spTree>
    <p:extLst>
      <p:ext uri="{BB962C8B-B14F-4D97-AF65-F5344CB8AC3E}">
        <p14:creationId xmlns:p14="http://schemas.microsoft.com/office/powerpoint/2010/main" val="148320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GENTA Title Slide">
    <p:bg>
      <p:bgPr>
        <a:solidFill>
          <a:schemeClr val="accent4"/>
        </a:solidFill>
        <a:effectLst/>
      </p:bgPr>
    </p:bg>
    <p:spTree>
      <p:nvGrpSpPr>
        <p:cNvPr id="1" name=""/>
        <p:cNvGrpSpPr/>
        <p:nvPr/>
      </p:nvGrpSpPr>
      <p:grpSpPr>
        <a:xfrm>
          <a:off x="0" y="0"/>
          <a:ext cx="0" cy="0"/>
          <a:chOff x="0" y="0"/>
          <a:chExt cx="0" cy="0"/>
        </a:xfrm>
      </p:grpSpPr>
      <p:pic>
        <p:nvPicPr>
          <p:cNvPr id="14338" name="Picture 2" descr="\\psf\Dropbox\__FileExchange\__IMP__AJ-RD\_Ashleigh_file_exchange\S+G_AECOM_BrandTraining_2015\01_source_from_Dom\01_template_related\_artwork_exports\AECOM_PurpleTitle_Lockup_300-03.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891338" y="6032500"/>
            <a:ext cx="1966059" cy="825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78538" cy="1603375"/>
          </a:xfrm>
        </p:spPr>
        <p:txBody>
          <a:bodyPr/>
          <a:lstStyle>
            <a:lvl1pPr>
              <a:lnSpc>
                <a:spcPts val="4000"/>
              </a:lnSpc>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2666712"/>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
        <p:nvSpPr>
          <p:cNvPr id="9" name="Picture Placeholder 24"/>
          <p:cNvSpPr>
            <a:spLocks noGrp="1"/>
          </p:cNvSpPr>
          <p:nvPr>
            <p:ph type="pic" sz="quarter" idx="11"/>
          </p:nvPr>
        </p:nvSpPr>
        <p:spPr>
          <a:xfrm>
            <a:off x="457199" y="3771612"/>
            <a:ext cx="2705100" cy="1800225"/>
          </a:xfrm>
          <a:solidFill>
            <a:schemeClr val="bg2">
              <a:lumMod val="95000"/>
            </a:schemeClr>
          </a:solidFill>
        </p:spPr>
      </p:sp>
      <p:sp>
        <p:nvSpPr>
          <p:cNvPr id="11" name="Picture Placeholder 25"/>
          <p:cNvSpPr>
            <a:spLocks noGrp="1"/>
          </p:cNvSpPr>
          <p:nvPr>
            <p:ph type="pic" sz="quarter" idx="12"/>
          </p:nvPr>
        </p:nvSpPr>
        <p:spPr>
          <a:xfrm>
            <a:off x="3294218" y="3771612"/>
            <a:ext cx="2705100" cy="1800225"/>
          </a:xfrm>
          <a:solidFill>
            <a:schemeClr val="bg2">
              <a:lumMod val="95000"/>
            </a:schemeClr>
          </a:solidFill>
        </p:spPr>
      </p:sp>
      <p:sp>
        <p:nvSpPr>
          <p:cNvPr id="12" name="Picture Placeholder 26"/>
          <p:cNvSpPr>
            <a:spLocks noGrp="1"/>
          </p:cNvSpPr>
          <p:nvPr>
            <p:ph type="pic" sz="quarter" idx="13"/>
          </p:nvPr>
        </p:nvSpPr>
        <p:spPr>
          <a:xfrm>
            <a:off x="6112430" y="3771612"/>
            <a:ext cx="2705100" cy="1800225"/>
          </a:xfrm>
          <a:solidFill>
            <a:schemeClr val="bg2">
              <a:lumMod val="95000"/>
            </a:schemeClr>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GENTA Photo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8"/>
          <p:cNvSpPr>
            <a:spLocks noGrp="1"/>
          </p:cNvSpPr>
          <p:nvPr>
            <p:ph sz="quarter" idx="13"/>
          </p:nvPr>
        </p:nvSpPr>
        <p:spPr>
          <a:xfrm>
            <a:off x="457200" y="1371600"/>
            <a:ext cx="8229600"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11"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20131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GENTA 2 Photos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a:xfrm>
            <a:off x="2614994" y="6430962"/>
            <a:ext cx="1765300" cy="155575"/>
          </a:xfrm>
          <a:prstGeom prst="rect">
            <a:avLst/>
          </a:prstGeom>
        </p:spPr>
        <p:txBody>
          <a:bodyPr/>
          <a:lstStyle/>
          <a:p>
            <a:endParaRPr lang="en-US"/>
          </a:p>
        </p:txBody>
      </p:sp>
      <p:sp>
        <p:nvSpPr>
          <p:cNvPr id="6" name="Footer Placeholder 5"/>
          <p:cNvSpPr>
            <a:spLocks noGrp="1"/>
          </p:cNvSpPr>
          <p:nvPr>
            <p:ph type="ftr" sz="quarter" idx="11"/>
          </p:nvPr>
        </p:nvSpPr>
        <p:spPr>
          <a:xfrm>
            <a:off x="457200" y="6430962"/>
            <a:ext cx="1792288" cy="155575"/>
          </a:xfrm>
          <a:prstGeom prst="rect">
            <a:avLst/>
          </a:prstGeom>
        </p:spPr>
        <p:txBody>
          <a:bodyPr/>
          <a:lstStyle/>
          <a:p>
            <a:r>
              <a:rPr lang="en-US" smtClean="0"/>
              <a:t>Bus Flooding Resiliency</a:t>
            </a:r>
            <a:endParaRPr lang="en-US"/>
          </a:p>
        </p:txBody>
      </p:sp>
      <p:sp>
        <p:nvSpPr>
          <p:cNvPr id="7" name="Slide Number Placeholder 6"/>
          <p:cNvSpPr>
            <a:spLocks noGrp="1"/>
          </p:cNvSpPr>
          <p:nvPr>
            <p:ph type="sldNum" sz="quarter" idx="12"/>
          </p:nvPr>
        </p:nvSpPr>
        <p:spPr>
          <a:xfrm>
            <a:off x="4754562" y="6430962"/>
            <a:ext cx="892772" cy="155576"/>
          </a:xfrm>
          <a:prstGeom prst="rect">
            <a:avLst/>
          </a:prstGeom>
        </p:spPr>
        <p:txBody>
          <a:bodyPr/>
          <a:lstStyle/>
          <a:p>
            <a:r>
              <a:rPr lang="en-US" dirty="0" smtClean="0"/>
              <a:t>Page </a:t>
            </a:r>
            <a:fld id="{292FEF09-04D1-447B-9F98-7000E0D5D333}" type="slidenum">
              <a:rPr lang="en-US" smtClean="0"/>
              <a:pPr/>
              <a:t>‹#›</a:t>
            </a:fld>
            <a:endParaRPr lang="en-US" dirty="0"/>
          </a:p>
        </p:txBody>
      </p:sp>
      <p:sp>
        <p:nvSpPr>
          <p:cNvPr id="9" name="Content Placeholder 8"/>
          <p:cNvSpPr>
            <a:spLocks noGrp="1"/>
          </p:cNvSpPr>
          <p:nvPr>
            <p:ph sz="quarter" idx="13"/>
          </p:nvPr>
        </p:nvSpPr>
        <p:spPr>
          <a:xfrm>
            <a:off x="457200"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8"/>
          <p:cNvSpPr>
            <a:spLocks noGrp="1"/>
          </p:cNvSpPr>
          <p:nvPr>
            <p:ph sz="quarter" idx="14"/>
          </p:nvPr>
        </p:nvSpPr>
        <p:spPr>
          <a:xfrm>
            <a:off x="4754561"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5334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GENTA 4-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4" y="1371600"/>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2"/>
          <p:cNvSpPr>
            <a:spLocks noGrp="1"/>
          </p:cNvSpPr>
          <p:nvPr>
            <p:ph sz="half" idx="13"/>
          </p:nvPr>
        </p:nvSpPr>
        <p:spPr>
          <a:xfrm>
            <a:off x="457200" y="3770723"/>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3"/>
          <p:cNvSpPr>
            <a:spLocks noGrp="1"/>
          </p:cNvSpPr>
          <p:nvPr>
            <p:ph sz="half" idx="14"/>
          </p:nvPr>
        </p:nvSpPr>
        <p:spPr>
          <a:xfrm>
            <a:off x="4754564" y="3770723"/>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2"/>
          <p:cNvSpPr>
            <a:spLocks noGrp="1"/>
          </p:cNvSpPr>
          <p:nvPr>
            <p:ph type="body" sz="quarter" idx="15" hasCustomPrompt="1"/>
          </p:nvPr>
        </p:nvSpPr>
        <p:spPr>
          <a:xfrm>
            <a:off x="457200" y="6032500"/>
            <a:ext cx="6078538" cy="325438"/>
          </a:xfrm>
        </p:spPr>
        <p:txBody>
          <a:bodyPr/>
          <a:lstStyle>
            <a:lvl1pPr marL="0" indent="0">
              <a:buNone/>
              <a:defRPr sz="900" b="1" baseline="0"/>
            </a:lvl1pPr>
            <a:lvl2pPr>
              <a:defRPr sz="900"/>
            </a:lvl2pPr>
            <a:lvl3pPr>
              <a:defRPr sz="900"/>
            </a:lvl3pPr>
            <a:lvl4pPr>
              <a:defRPr sz="900"/>
            </a:lvl4pPr>
            <a:lvl5pPr>
              <a:defRPr sz="900"/>
            </a:lvl5pPr>
          </a:lstStyle>
          <a:p>
            <a:pPr lvl="0"/>
            <a:r>
              <a:rPr lang="en-US" dirty="0" smtClean="0"/>
              <a:t>Insert footnote or citation</a:t>
            </a:r>
          </a:p>
        </p:txBody>
      </p:sp>
      <p:sp>
        <p:nvSpPr>
          <p:cNvPr id="12"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14"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13270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MAGENTA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8"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21282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MAGENTA Index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b="0">
                <a:solidFill>
                  <a:schemeClr val="accent4"/>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7"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27301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7" cy="1603375"/>
          </a:xfrm>
        </p:spPr>
        <p:txBody>
          <a:bodyPr/>
          <a:lstStyle>
            <a:lvl1pPr>
              <a:lnSpc>
                <a:spcPts val="4000"/>
              </a:lnSpc>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a:prstGeom prst="rect">
            <a:avLst/>
          </a:prstGeo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pic>
        <p:nvPicPr>
          <p:cNvPr id="1026" name="Picture 2" descr="\\psf\Dropbox\__FileExchange\__IMP__AJ-RD\_Ashleigh_file_exchange\S+G_AECOM_BrandTraining_2015\01_source_from_Dom\01_template_related\_artwork_exports\AECOM_BlueTitle_Lockup_300-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422776" y="6032500"/>
            <a:ext cx="1721224" cy="825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88710" y="-20472"/>
            <a:ext cx="9369188" cy="3214048"/>
            <a:chOff x="-88710" y="-20472"/>
            <a:chExt cx="9369188" cy="3214048"/>
          </a:xfrm>
        </p:grpSpPr>
        <p:cxnSp>
          <p:nvCxnSpPr>
            <p:cNvPr id="12" name="Straight Connector 11"/>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692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RANGE 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pic>
        <p:nvPicPr>
          <p:cNvPr id="5122" name="Picture 2" descr="\\psf\Dropbox\__FileExchange\__IMP__AJ-RD\_Ashleigh_file_exchange\S+G_AECOM_BrandTraining_2015\01_source_from_Dom\01_template_related\_artwork_exports\AECOM_OrangeTitle_Logo_300-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9413" y="6190487"/>
            <a:ext cx="1624587" cy="6675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88710" y="-20472"/>
            <a:ext cx="9369188" cy="3214048"/>
            <a:chOff x="-88710" y="-20472"/>
            <a:chExt cx="9369188" cy="3214048"/>
          </a:xfrm>
        </p:grpSpPr>
        <p:cxnSp>
          <p:nvCxnSpPr>
            <p:cNvPr id="5" name="Straight Connector 4"/>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88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ORANGE 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2925445"/>
            <a:ext cx="8360331"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pic>
        <p:nvPicPr>
          <p:cNvPr id="5122" name="Picture 2" descr="\\psf\Dropbox\__FileExchange\__IMP__AJ-RD\_Ashleigh_file_exchange\S+G_AECOM_BrandTraining_2015\01_source_from_Dom\01_template_related\_artwork_exports\AECOM_OrangeTitle_Logo_300-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9413" y="6190487"/>
            <a:ext cx="1624587" cy="6675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88710" y="-20472"/>
            <a:ext cx="9369188" cy="3214048"/>
            <a:chOff x="-88710" y="-20472"/>
            <a:chExt cx="9369188" cy="3214048"/>
          </a:xfrm>
        </p:grpSpPr>
        <p:cxnSp>
          <p:nvCxnSpPr>
            <p:cNvPr id="5" name="Straight Connector 4"/>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Picture Placeholder 4"/>
          <p:cNvSpPr>
            <a:spLocks noGrp="1"/>
          </p:cNvSpPr>
          <p:nvPr>
            <p:ph type="pic" sz="quarter" idx="11"/>
          </p:nvPr>
        </p:nvSpPr>
        <p:spPr>
          <a:xfrm>
            <a:off x="457199" y="3771612"/>
            <a:ext cx="2705100" cy="1800225"/>
          </a:xfrm>
          <a:solidFill>
            <a:schemeClr val="accent6">
              <a:lumMod val="20000"/>
              <a:lumOff val="80000"/>
            </a:schemeClr>
          </a:solidFill>
        </p:spPr>
      </p:sp>
      <p:sp>
        <p:nvSpPr>
          <p:cNvPr id="12" name="Picture Placeholder 5"/>
          <p:cNvSpPr>
            <a:spLocks noGrp="1"/>
          </p:cNvSpPr>
          <p:nvPr>
            <p:ph type="pic" sz="quarter" idx="12"/>
          </p:nvPr>
        </p:nvSpPr>
        <p:spPr>
          <a:xfrm>
            <a:off x="3294218" y="3771612"/>
            <a:ext cx="2705100" cy="1800225"/>
          </a:xfrm>
          <a:solidFill>
            <a:schemeClr val="accent6">
              <a:lumMod val="20000"/>
              <a:lumOff val="80000"/>
            </a:schemeClr>
          </a:solidFill>
        </p:spPr>
      </p:sp>
      <p:sp>
        <p:nvSpPr>
          <p:cNvPr id="14" name="Picture Placeholder 6"/>
          <p:cNvSpPr>
            <a:spLocks noGrp="1"/>
          </p:cNvSpPr>
          <p:nvPr>
            <p:ph type="pic" sz="quarter" idx="13"/>
          </p:nvPr>
        </p:nvSpPr>
        <p:spPr>
          <a:xfrm>
            <a:off x="6112430" y="3771612"/>
            <a:ext cx="2705100" cy="1800225"/>
          </a:xfrm>
          <a:solidFill>
            <a:schemeClr val="accent6">
              <a:lumMod val="20000"/>
              <a:lumOff val="80000"/>
            </a:schemeClr>
          </a:solidFill>
        </p:spPr>
      </p:sp>
    </p:spTree>
    <p:extLst>
      <p:ext uri="{BB962C8B-B14F-4D97-AF65-F5344CB8AC3E}">
        <p14:creationId xmlns:p14="http://schemas.microsoft.com/office/powerpoint/2010/main" val="41996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RANGE Divider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grpSp>
        <p:nvGrpSpPr>
          <p:cNvPr id="9" name="Group 8"/>
          <p:cNvGrpSpPr/>
          <p:nvPr userDrawn="1"/>
        </p:nvGrpSpPr>
        <p:grpSpPr>
          <a:xfrm>
            <a:off x="-88710" y="-20472"/>
            <a:ext cx="9369188" cy="3214048"/>
            <a:chOff x="-88710" y="-20472"/>
            <a:chExt cx="9369188" cy="3214048"/>
          </a:xfrm>
        </p:grpSpPr>
        <p:cxnSp>
          <p:nvCxnSpPr>
            <p:cNvPr id="11" name="Straight Connector 10"/>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RANGE Take Away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28329"/>
            <a:ext cx="6078538" cy="3977117"/>
          </a:xfrm>
        </p:spPr>
        <p:txBody>
          <a:bodyPr/>
          <a:lstStyle>
            <a:lvl1pPr>
              <a:lnSpc>
                <a:spcPct val="80000"/>
              </a:lnSpc>
              <a:defRPr sz="5400" b="1">
                <a:solidFill>
                  <a:schemeClr val="accent3"/>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 Placeholder 14"/>
          <p:cNvSpPr>
            <a:spLocks noGrp="1"/>
          </p:cNvSpPr>
          <p:nvPr>
            <p:ph type="body" sz="quarter" idx="10"/>
          </p:nvPr>
        </p:nvSpPr>
        <p:spPr>
          <a:xfrm>
            <a:off x="457200" y="136479"/>
            <a:ext cx="3932238" cy="443196"/>
          </a:xfrm>
        </p:spPr>
        <p:txBody>
          <a:bodyPr anchor="b"/>
          <a:lstStyle>
            <a:lvl1pPr marL="0" indent="0">
              <a:spcBef>
                <a:spcPts val="0"/>
              </a:spcBef>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422115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GENTA 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40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RANGE End Slide">
    <p:bg>
      <p:bgPr>
        <a:solidFill>
          <a:schemeClr val="accent3"/>
        </a:solidFill>
        <a:effectLst/>
      </p:bgPr>
    </p:bg>
    <p:spTree>
      <p:nvGrpSpPr>
        <p:cNvPr id="1" name=""/>
        <p:cNvGrpSpPr/>
        <p:nvPr/>
      </p:nvGrpSpPr>
      <p:grpSpPr>
        <a:xfrm>
          <a:off x="0" y="0"/>
          <a:ext cx="0" cy="0"/>
          <a:chOff x="0" y="0"/>
          <a:chExt cx="0" cy="0"/>
        </a:xfrm>
      </p:grpSpPr>
      <p:pic>
        <p:nvPicPr>
          <p:cNvPr id="12290" name="Picture 2" descr="\\psf\Dropbox\__FileExchange\__IMP__AJ-RD\_Ashleigh_file_exchange\S+G_AECOM_BrandTraining_2015\01_source_from_Dom\01_template_related\_artwork_exports\AECOM_OrangeEnd_300-1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7853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5176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RANG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969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RANGE Title and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800"/>
              </a:spcBef>
              <a:buNone/>
              <a:defRPr/>
            </a:lvl1pPr>
            <a:lvl2pPr marL="231775" indent="-228600">
              <a:spcBef>
                <a:spcPts val="350"/>
              </a:spcBef>
              <a:buFont typeface="Arial" panose="020B0604020202020204" pitchFamily="34" charset="0"/>
              <a:buChar char="–"/>
              <a:defRPr/>
            </a:lvl2pPr>
            <a:lvl3pPr marL="461963" indent="-173038">
              <a:buFont typeface="Arial" panose="020B0604020202020204" pitchFamily="34" charset="0"/>
              <a:buChar char="•"/>
              <a:defRPr/>
            </a:lvl3pPr>
            <a:lvl4pPr marL="684213"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53913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RANGE 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sz="2000" b="1"/>
            </a:lvl1pPr>
            <a:lvl2pPr marL="231775" indent="-231775">
              <a:buFont typeface="Arial" pitchFamily="34" charset="0"/>
              <a:buChar char="–"/>
              <a:defRPr/>
            </a:lvl2pPr>
            <a:lvl3pPr marL="457200" indent="-184150">
              <a:buFont typeface="Arial" pitchFamily="34" charset="0"/>
              <a:buChar char="•"/>
              <a:defRPr/>
            </a:lvl3pPr>
            <a:lvl4pPr marL="630238"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502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ORANGE 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5309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ORANGE 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7504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Photo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8"/>
          <p:cNvSpPr>
            <a:spLocks noGrp="1"/>
          </p:cNvSpPr>
          <p:nvPr>
            <p:ph sz="quarter" idx="13"/>
          </p:nvPr>
        </p:nvSpPr>
        <p:spPr>
          <a:xfrm>
            <a:off x="457200" y="1371600"/>
            <a:ext cx="8229600"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7269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2 Photos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8"/>
          <p:cNvSpPr>
            <a:spLocks noGrp="1"/>
          </p:cNvSpPr>
          <p:nvPr>
            <p:ph sz="quarter" idx="13"/>
          </p:nvPr>
        </p:nvSpPr>
        <p:spPr>
          <a:xfrm>
            <a:off x="457200"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8"/>
          <p:cNvSpPr>
            <a:spLocks noGrp="1"/>
          </p:cNvSpPr>
          <p:nvPr>
            <p:ph sz="quarter" idx="14"/>
          </p:nvPr>
        </p:nvSpPr>
        <p:spPr>
          <a:xfrm>
            <a:off x="4754561"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5339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GE 4-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4" y="1371600"/>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2"/>
          <p:cNvSpPr>
            <a:spLocks noGrp="1"/>
          </p:cNvSpPr>
          <p:nvPr>
            <p:ph sz="half" idx="13"/>
          </p:nvPr>
        </p:nvSpPr>
        <p:spPr>
          <a:xfrm>
            <a:off x="457200" y="3770723"/>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3"/>
          <p:cNvSpPr>
            <a:spLocks noGrp="1"/>
          </p:cNvSpPr>
          <p:nvPr>
            <p:ph sz="half" idx="14"/>
          </p:nvPr>
        </p:nvSpPr>
        <p:spPr>
          <a:xfrm>
            <a:off x="4754564" y="3770723"/>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2"/>
          <p:cNvSpPr>
            <a:spLocks noGrp="1"/>
          </p:cNvSpPr>
          <p:nvPr>
            <p:ph type="body" sz="quarter" idx="15" hasCustomPrompt="1"/>
          </p:nvPr>
        </p:nvSpPr>
        <p:spPr>
          <a:xfrm>
            <a:off x="457200" y="6032500"/>
            <a:ext cx="6078538" cy="325438"/>
          </a:xfrm>
        </p:spPr>
        <p:txBody>
          <a:bodyPr/>
          <a:lstStyle>
            <a:lvl1pPr marL="0" indent="0">
              <a:buNone/>
              <a:defRPr sz="900" b="1" baseline="0"/>
            </a:lvl1pPr>
            <a:lvl2pPr>
              <a:defRPr sz="900"/>
            </a:lvl2pPr>
            <a:lvl3pPr>
              <a:defRPr sz="900"/>
            </a:lvl3pPr>
            <a:lvl4pPr>
              <a:defRPr sz="900"/>
            </a:lvl4pPr>
            <a:lvl5pPr>
              <a:defRPr sz="900"/>
            </a:lvl5pPr>
          </a:lstStyle>
          <a:p>
            <a:pPr lvl="0"/>
            <a:r>
              <a:rPr lang="en-US" dirty="0" smtClean="0"/>
              <a:t>Insert footnote or citation</a:t>
            </a:r>
          </a:p>
        </p:txBody>
      </p:sp>
    </p:spTree>
    <p:extLst>
      <p:ext uri="{BB962C8B-B14F-4D97-AF65-F5344CB8AC3E}">
        <p14:creationId xmlns:p14="http://schemas.microsoft.com/office/powerpoint/2010/main" val="392328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3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GENTA Take Away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28329"/>
            <a:ext cx="6078538" cy="3977117"/>
          </a:xfrm>
        </p:spPr>
        <p:txBody>
          <a:bodyPr/>
          <a:lstStyle>
            <a:lvl1pPr>
              <a:lnSpc>
                <a:spcPct val="80000"/>
              </a:lnSpc>
              <a:defRPr sz="5400" b="1">
                <a:solidFill>
                  <a:schemeClr val="accent4"/>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 Placeholder 14"/>
          <p:cNvSpPr>
            <a:spLocks noGrp="1"/>
          </p:cNvSpPr>
          <p:nvPr>
            <p:ph type="body" sz="quarter" idx="10"/>
          </p:nvPr>
        </p:nvSpPr>
        <p:spPr>
          <a:xfrm>
            <a:off x="457200" y="136479"/>
            <a:ext cx="3932238" cy="443196"/>
          </a:xfrm>
        </p:spPr>
        <p:txBody>
          <a:bodyPr anchor="b"/>
          <a:lstStyle>
            <a:lvl1pPr marL="0" indent="0">
              <a:spcBef>
                <a:spcPts val="0"/>
              </a:spcBef>
              <a:buNone/>
              <a:defRPr sz="1600">
                <a:solidFill>
                  <a:schemeClr val="accent4"/>
                </a:solidFill>
              </a:defRPr>
            </a:lvl1pPr>
          </a:lstStyle>
          <a:p>
            <a:pPr lvl="0"/>
            <a:r>
              <a:rPr lang="en-US" dirty="0" smtClean="0"/>
              <a:t>Click to edit Master text styles</a:t>
            </a:r>
          </a:p>
        </p:txBody>
      </p:sp>
    </p:spTree>
    <p:extLst>
      <p:ext uri="{BB962C8B-B14F-4D97-AF65-F5344CB8AC3E}">
        <p14:creationId xmlns:p14="http://schemas.microsoft.com/office/powerpoint/2010/main" val="26275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ORANGE Index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b="0">
                <a:solidFill>
                  <a:schemeClr val="accent3"/>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01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7" cy="1603375"/>
          </a:xfrm>
        </p:spPr>
        <p:txBody>
          <a:bodyPr/>
          <a:lstStyle>
            <a:lvl1pPr>
              <a:lnSpc>
                <a:spcPts val="4000"/>
              </a:lnSpc>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a:prstGeom prst="rect">
            <a:avLst/>
          </a:prstGeo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pic>
        <p:nvPicPr>
          <p:cNvPr id="1026" name="Picture 2" descr="\\psf\Dropbox\__FileExchange\__IMP__AJ-RD\_Ashleigh_file_exchange\S+G_AECOM_BrandTraining_2015\01_source_from_Dom\01_template_related\_artwork_exports\AECOM_BlueTitle_Lockup_300-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422776" y="6032500"/>
            <a:ext cx="1721224" cy="825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88710" y="-20472"/>
            <a:ext cx="9369188" cy="3214048"/>
            <a:chOff x="-88710" y="-20472"/>
            <a:chExt cx="9369188" cy="3214048"/>
          </a:xfrm>
        </p:grpSpPr>
        <p:cxnSp>
          <p:nvCxnSpPr>
            <p:cNvPr id="12" name="Straight Connector 11"/>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UE 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0">
                <a:solidFill>
                  <a:schemeClr val="bg1"/>
                </a:solidFill>
              </a:defRPr>
            </a:lvl1pPr>
          </a:lstStyle>
          <a:p>
            <a:r>
              <a:rPr lang="en-US" smtClean="0"/>
              <a:t>Click to edit Master title style</a:t>
            </a:r>
            <a:endParaRPr lang="en-US" dirty="0"/>
          </a:p>
        </p:txBody>
      </p:sp>
      <p:grpSp>
        <p:nvGrpSpPr>
          <p:cNvPr id="9" name="Group 8"/>
          <p:cNvGrpSpPr/>
          <p:nvPr userDrawn="1"/>
        </p:nvGrpSpPr>
        <p:grpSpPr>
          <a:xfrm>
            <a:off x="-88710" y="-20472"/>
            <a:ext cx="9369188" cy="3214048"/>
            <a:chOff x="-88710" y="-20472"/>
            <a:chExt cx="9369188" cy="3214048"/>
          </a:xfrm>
        </p:grpSpPr>
        <p:cxnSp>
          <p:nvCxnSpPr>
            <p:cNvPr id="11" name="Straight Connector 10"/>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461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UE Take Away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28329"/>
            <a:ext cx="6078538" cy="3977117"/>
          </a:xfrm>
        </p:spPr>
        <p:txBody>
          <a:bodyPr/>
          <a:lstStyle>
            <a:lvl1pPr>
              <a:lnSpc>
                <a:spcPct val="80000"/>
              </a:lnSpc>
              <a:defRPr sz="5400" b="1">
                <a:solidFill>
                  <a:schemeClr val="accent1"/>
                </a:solidFill>
              </a:defRPr>
            </a:lvl1pPr>
          </a:lstStyle>
          <a:p>
            <a:r>
              <a:rPr lang="en-US"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 name="Text Placeholder 14"/>
          <p:cNvSpPr>
            <a:spLocks noGrp="1"/>
          </p:cNvSpPr>
          <p:nvPr>
            <p:ph type="body" sz="quarter" idx="10"/>
          </p:nvPr>
        </p:nvSpPr>
        <p:spPr>
          <a:xfrm>
            <a:off x="457200" y="136479"/>
            <a:ext cx="3932238" cy="443196"/>
          </a:xfrm>
        </p:spPr>
        <p:txBody>
          <a:bodyPr anchor="b"/>
          <a:lstStyle>
            <a:lvl1pPr marL="0" indent="0">
              <a:spcBef>
                <a:spcPts val="0"/>
              </a:spcBef>
              <a:buNone/>
              <a:defRPr sz="1600">
                <a:solidFill>
                  <a:schemeClr val="accent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UE End Slide">
    <p:bg>
      <p:bgPr>
        <a:solidFill>
          <a:schemeClr val="accent1"/>
        </a:solidFill>
        <a:effectLst/>
      </p:bgPr>
    </p:bg>
    <p:spTree>
      <p:nvGrpSpPr>
        <p:cNvPr id="1" name=""/>
        <p:cNvGrpSpPr/>
        <p:nvPr/>
      </p:nvGrpSpPr>
      <p:grpSpPr>
        <a:xfrm>
          <a:off x="0" y="0"/>
          <a:ext cx="0" cy="0"/>
          <a:chOff x="0" y="0"/>
          <a:chExt cx="0" cy="0"/>
        </a:xfrm>
      </p:grpSpPr>
      <p:pic>
        <p:nvPicPr>
          <p:cNvPr id="3074" name="Picture 2" descr="\\psf\Dropbox\__FileExchange\__IMP__AJ-RD\_Ashleigh_file_exchange\S+G_AECOM_BrandTraining_2015\01_source_from_Dom\01_template_related\_artwork_exports\AECOM_BlueEnd_300-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13376" y="0"/>
            <a:ext cx="42306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78537" cy="1603375"/>
          </a:xfrm>
        </p:spPr>
        <p:txBody>
          <a:bodyPr/>
          <a:lstStyle>
            <a:lvl1pPr>
              <a:lnSpc>
                <a:spcPts val="4000"/>
              </a:lnSpc>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a:prstGeom prst="rect">
            <a:avLst/>
          </a:prstGeo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59525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88"/>
            <a:ext cx="8229600" cy="80467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1"/>
            <a:ext cx="8229600" cy="4932048"/>
          </a:xfrm>
        </p:spPr>
        <p:txBody>
          <a:bodyPr/>
          <a:lstStyle>
            <a:lvl1pPr>
              <a:spcBef>
                <a:spcPts val="1800"/>
              </a:spcBef>
              <a:defRPr/>
            </a:lvl1pPr>
            <a:lvl2pPr>
              <a:spcBef>
                <a:spcPts val="35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9451" y="42254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10"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19611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UE Title and Paragraphs">
    <p:spTree>
      <p:nvGrpSpPr>
        <p:cNvPr id="1" name=""/>
        <p:cNvGrpSpPr/>
        <p:nvPr/>
      </p:nvGrpSpPr>
      <p:grpSpPr>
        <a:xfrm>
          <a:off x="0" y="0"/>
          <a:ext cx="0" cy="0"/>
          <a:chOff x="0" y="0"/>
          <a:chExt cx="0" cy="0"/>
        </a:xfrm>
      </p:grpSpPr>
      <p:sp>
        <p:nvSpPr>
          <p:cNvPr id="2" name="Title 1"/>
          <p:cNvSpPr>
            <a:spLocks noGrp="1"/>
          </p:cNvSpPr>
          <p:nvPr>
            <p:ph type="title"/>
          </p:nvPr>
        </p:nvSpPr>
        <p:spPr>
          <a:xfrm>
            <a:off x="460375" y="607557"/>
            <a:ext cx="8229600" cy="8046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71601"/>
            <a:ext cx="8229600" cy="4681332"/>
          </a:xfrm>
        </p:spPr>
        <p:txBody>
          <a:bodyPr/>
          <a:lstStyle>
            <a:lvl1pPr marL="0" indent="0">
              <a:spcBef>
                <a:spcPts val="1800"/>
              </a:spcBef>
              <a:buNone/>
              <a:defRPr/>
            </a:lvl1pPr>
            <a:lvl2pPr marL="231775" indent="-228600">
              <a:spcBef>
                <a:spcPts val="350"/>
              </a:spcBef>
              <a:buFont typeface="Arial" panose="020B0604020202020204" pitchFamily="34" charset="0"/>
              <a:buChar char="–"/>
              <a:defRPr/>
            </a:lvl2pPr>
            <a:lvl3pPr marL="461963" indent="-173038">
              <a:buFont typeface="Arial" panose="020B0604020202020204" pitchFamily="34" charset="0"/>
              <a:buChar char="•"/>
              <a:defRPr/>
            </a:lvl3pPr>
            <a:lvl4pPr marL="684213" indent="-173038">
              <a:buFont typeface="Courier New" panose="02070309020205020404"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11"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UE 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8506"/>
            <a:ext cx="8229600" cy="8046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71601"/>
            <a:ext cx="8229600" cy="4757404"/>
          </a:xfrm>
        </p:spPr>
        <p:txBody>
          <a:bodyPr/>
          <a:lstStyle>
            <a:lvl1pPr>
              <a:buFont typeface="Arial" pitchFamily="34" charset="0"/>
              <a:buNone/>
              <a:defRPr sz="2000" b="1"/>
            </a:lvl1pPr>
            <a:lvl2pPr marL="231775" indent="-231775">
              <a:buFont typeface="Arial" pitchFamily="34" charset="0"/>
              <a:buChar char="–"/>
              <a:defRPr/>
            </a:lvl2pPr>
            <a:lvl3pPr marL="455613" indent="-182563">
              <a:buFont typeface="Arial" pitchFamily="34" charset="0"/>
              <a:buChar char="•"/>
              <a:defRPr/>
            </a:lvl3pPr>
            <a:lvl4pPr marL="630238" indent="-173038">
              <a:buFont typeface="Courier New" panose="02070309020205020404"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10"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7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BLUE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31825"/>
            <a:ext cx="8229600" cy="80467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3932238" cy="4721312"/>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754563" y="1371600"/>
            <a:ext cx="3932236" cy="4721312"/>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11"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BLUE 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457200" y="612521"/>
            <a:ext cx="8229600" cy="80467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36985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4488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4754563" y="136802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563" y="174488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Rectangle 9"/>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13"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3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GENTA End Slide">
    <p:bg>
      <p:bgPr>
        <a:solidFill>
          <a:schemeClr val="accent4"/>
        </a:solidFill>
        <a:effectLst/>
      </p:bgPr>
    </p:bg>
    <p:spTree>
      <p:nvGrpSpPr>
        <p:cNvPr id="1" name=""/>
        <p:cNvGrpSpPr/>
        <p:nvPr/>
      </p:nvGrpSpPr>
      <p:grpSpPr>
        <a:xfrm>
          <a:off x="0" y="0"/>
          <a:ext cx="0" cy="0"/>
          <a:chOff x="0" y="0"/>
          <a:chExt cx="0" cy="0"/>
        </a:xfrm>
      </p:grpSpPr>
      <p:pic>
        <p:nvPicPr>
          <p:cNvPr id="16386" name="Picture 2" descr="\\psf\Dropbox\__FileExchange\__IMP__AJ-RD\_Ashleigh_file_exchange\S+G_AECOM_BrandTraining_2015\01_source_from_Dom\01_template_related\_artwork_exports\AECOM_PurpleEnd_300-1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36848" y="0"/>
            <a:ext cx="54071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7853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12430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Photo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8"/>
          <p:cNvSpPr>
            <a:spLocks noGrp="1"/>
          </p:cNvSpPr>
          <p:nvPr>
            <p:ph sz="quarter" idx="13"/>
          </p:nvPr>
        </p:nvSpPr>
        <p:spPr>
          <a:xfrm>
            <a:off x="457200" y="1371600"/>
            <a:ext cx="8229600"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74253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2 Photos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8"/>
          <p:cNvSpPr>
            <a:spLocks noGrp="1"/>
          </p:cNvSpPr>
          <p:nvPr>
            <p:ph sz="quarter" idx="13"/>
          </p:nvPr>
        </p:nvSpPr>
        <p:spPr>
          <a:xfrm>
            <a:off x="457200"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8"/>
          <p:cNvSpPr>
            <a:spLocks noGrp="1"/>
          </p:cNvSpPr>
          <p:nvPr>
            <p:ph sz="quarter" idx="14"/>
          </p:nvPr>
        </p:nvSpPr>
        <p:spPr>
          <a:xfrm>
            <a:off x="4754561"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6284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4-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754564" y="1371600"/>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3"/>
          </p:nvPr>
        </p:nvSpPr>
        <p:spPr>
          <a:xfrm>
            <a:off x="457200" y="3770723"/>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3"/>
          <p:cNvSpPr>
            <a:spLocks noGrp="1"/>
          </p:cNvSpPr>
          <p:nvPr>
            <p:ph sz="half" idx="14"/>
          </p:nvPr>
        </p:nvSpPr>
        <p:spPr>
          <a:xfrm>
            <a:off x="4754564" y="3770723"/>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12"/>
          <p:cNvSpPr>
            <a:spLocks noGrp="1"/>
          </p:cNvSpPr>
          <p:nvPr>
            <p:ph type="body" sz="quarter" idx="15" hasCustomPrompt="1"/>
          </p:nvPr>
        </p:nvSpPr>
        <p:spPr>
          <a:xfrm>
            <a:off x="457200" y="6032500"/>
            <a:ext cx="6078538" cy="325438"/>
          </a:xfrm>
        </p:spPr>
        <p:txBody>
          <a:bodyPr/>
          <a:lstStyle>
            <a:lvl1pPr marL="0" indent="0">
              <a:buNone/>
              <a:defRPr sz="900" b="1" baseline="0"/>
            </a:lvl1pPr>
            <a:lvl2pPr>
              <a:defRPr sz="900"/>
            </a:lvl2pPr>
            <a:lvl3pPr>
              <a:defRPr sz="900"/>
            </a:lvl3pPr>
            <a:lvl4pPr>
              <a:defRPr sz="900"/>
            </a:lvl4pPr>
            <a:lvl5pPr>
              <a:defRPr sz="900"/>
            </a:lvl5pPr>
          </a:lstStyle>
          <a:p>
            <a:pPr lvl="0"/>
            <a:r>
              <a:rPr lang="en-US" dirty="0" smtClean="0"/>
              <a:t>Insert footnote or citation</a:t>
            </a:r>
          </a:p>
        </p:txBody>
      </p:sp>
    </p:spTree>
    <p:extLst>
      <p:ext uri="{BB962C8B-B14F-4D97-AF65-F5344CB8AC3E}">
        <p14:creationId xmlns:p14="http://schemas.microsoft.com/office/powerpoint/2010/main" val="27785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782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TER-INSIDE SLIDES">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508000" y="1363663"/>
            <a:ext cx="8166998" cy="4978143"/>
          </a:xfrm>
          <a:prstGeom prst="rect">
            <a:avLst/>
          </a:prstGeom>
        </p:spPr>
        <p:txBody>
          <a:bodyPr lIns="68589" tIns="34295" rIns="68589" bIns="34295"/>
          <a:lstStyle>
            <a:lvl1pPr>
              <a:defRPr sz="1800"/>
            </a:lvl1pPr>
            <a:lvl2pPr>
              <a:defRPr sz="1600"/>
            </a:lvl2pPr>
            <a:lvl3pPr>
              <a:defRPr sz="1200"/>
            </a:lvl3pPr>
            <a:lvl4pPr>
              <a:defRPr sz="10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Content Placeholder 9"/>
          <p:cNvSpPr>
            <a:spLocks noGrp="1"/>
          </p:cNvSpPr>
          <p:nvPr>
            <p:ph sz="quarter" idx="11"/>
          </p:nvPr>
        </p:nvSpPr>
        <p:spPr>
          <a:xfrm>
            <a:off x="475352" y="631825"/>
            <a:ext cx="8199646" cy="471253"/>
          </a:xfrm>
          <a:prstGeom prst="rect">
            <a:avLst/>
          </a:prstGeom>
        </p:spPr>
        <p:txBody>
          <a:bodyPr lIns="0" tIns="0" rIns="0" bIns="0">
            <a:normAutofit/>
          </a:bodyPr>
          <a:lstStyle>
            <a:lvl1pPr marL="0" indent="0">
              <a:buFontTx/>
              <a:buNone/>
              <a:defRPr sz="2400" b="1" baseline="0">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4" name="Rectangle 3"/>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9"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2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CK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482" y="1244600"/>
            <a:ext cx="8273318" cy="5313363"/>
          </a:xfrm>
          <a:prstGeom prst="rect">
            <a:avLst/>
          </a:prstGeom>
        </p:spPr>
        <p:txBody>
          <a:bodyPr/>
          <a:lstStyle>
            <a:lvl1pPr>
              <a:spcBef>
                <a:spcPts val="1800"/>
              </a:spcBef>
              <a:defRPr sz="1600">
                <a:solidFill>
                  <a:schemeClr val="tx1">
                    <a:lumMod val="65000"/>
                    <a:lumOff val="35000"/>
                  </a:schemeClr>
                </a:solidFill>
              </a:defRPr>
            </a:lvl1pPr>
            <a:lvl2pPr>
              <a:spcBef>
                <a:spcPts val="350"/>
              </a:spcBef>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2"/>
          <p:cNvSpPr>
            <a:spLocks noGrp="1"/>
          </p:cNvSpPr>
          <p:nvPr>
            <p:ph type="title"/>
          </p:nvPr>
        </p:nvSpPr>
        <p:spPr>
          <a:xfrm rot="16200000">
            <a:off x="4185382" y="-3136218"/>
            <a:ext cx="533400" cy="8077200"/>
          </a:xfrm>
          <a:prstGeom prst="rect">
            <a:avLst/>
          </a:prstGeom>
        </p:spPr>
        <p:txBody>
          <a:bodyPr vert="vert" anchor="ctr">
            <a:noAutofit/>
          </a:bodyPr>
          <a:lstStyle>
            <a:lvl1pPr>
              <a:defRPr cap="none" baseline="0"/>
            </a:lvl1pPr>
            <a:extLst/>
          </a:lstStyle>
          <a:p>
            <a:r>
              <a:rPr lang="en-US" smtClean="0"/>
              <a:t>Click to edit Master title style</a:t>
            </a:r>
            <a:endParaRPr lang="en-US" dirty="0"/>
          </a:p>
        </p:txBody>
      </p:sp>
      <p:sp>
        <p:nvSpPr>
          <p:cNvPr id="4" name="Rectangle 3"/>
          <p:cNvSpPr/>
          <p:nvPr userDrawn="1"/>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8" name="Picture 2" descr="\\psf\Dropbox\__FileExchange\__IMP__AJ-RD\_Ashleigh_file_exchange\S+G_AECOM_BrandTraining_2015\01_source_from_Dom\01_template_related\_artwork_exports\AECOM_SlideMasterLogo_300-19.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5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Grp="1"/>
          </p:cNvSpPr>
          <p:nvPr>
            <p:ph type="ctrTitle" hasCustomPrompt="1"/>
          </p:nvPr>
        </p:nvSpPr>
        <p:spPr>
          <a:xfrm>
            <a:off x="304800" y="2057400"/>
            <a:ext cx="8458200" cy="1371600"/>
          </a:xfrm>
          <a:noFill/>
        </p:spPr>
        <p:txBody>
          <a:bodyPr vert="horz"/>
          <a:lstStyle>
            <a:lvl1pPr algn="l">
              <a:defRPr sz="4000" b="0" cap="none" spc="150" baseline="0">
                <a:solidFill>
                  <a:schemeClr val="bg1"/>
                </a:solidFill>
              </a:defRPr>
            </a:lvl1pPr>
            <a:extLst/>
          </a:lstStyle>
          <a:p>
            <a:r>
              <a:rPr lang="en-US" dirty="0" smtClean="0"/>
              <a:t>Title Here….</a:t>
            </a:r>
            <a:endParaRPr lang="en-US" dirty="0"/>
          </a:p>
        </p:txBody>
      </p:sp>
    </p:spTree>
    <p:extLst>
      <p:ext uri="{BB962C8B-B14F-4D97-AF65-F5344CB8AC3E}">
        <p14:creationId xmlns:p14="http://schemas.microsoft.com/office/powerpoint/2010/main" val="146308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57200" y="1533834"/>
            <a:ext cx="7696200" cy="533400"/>
          </a:xfrm>
        </p:spPr>
        <p:txBody>
          <a:bodyPr>
            <a:normAutofit/>
          </a:bodyPr>
          <a:lstStyle>
            <a:lvl1pPr>
              <a:defRPr sz="2000" b="1"/>
            </a:lvl1pPr>
            <a:lvl3pPr marL="758952">
              <a:defRPr/>
            </a:lvl3pPr>
          </a:lstStyle>
          <a:p>
            <a:pPr lvl="0"/>
            <a:r>
              <a:rPr lang="en-US" smtClean="0"/>
              <a:t>Click to edit Master text styles</a:t>
            </a:r>
          </a:p>
        </p:txBody>
      </p:sp>
      <p:sp>
        <p:nvSpPr>
          <p:cNvPr id="7" name="Content Placeholder 2"/>
          <p:cNvSpPr>
            <a:spLocks noGrp="1"/>
          </p:cNvSpPr>
          <p:nvPr>
            <p:ph idx="13"/>
          </p:nvPr>
        </p:nvSpPr>
        <p:spPr>
          <a:xfrm>
            <a:off x="457200" y="2219633"/>
            <a:ext cx="7696200" cy="3840163"/>
          </a:xfrm>
        </p:spPr>
        <p:txBody>
          <a:bodyPr>
            <a:normAutofit/>
          </a:bodyPr>
          <a:lstStyle>
            <a:lvl1pPr>
              <a:defRPr sz="1400" b="0"/>
            </a:lvl1pPr>
            <a:lvl2pPr>
              <a:buFont typeface="Arial" pitchFamily="34" charset="0"/>
              <a:buChar char="•"/>
              <a:defRPr sz="1400" b="0"/>
            </a:lvl2pPr>
            <a:lvl3pPr marL="758952">
              <a:defRPr sz="14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49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3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02656"/>
            <a:ext cx="6078537" cy="1603375"/>
          </a:xfrm>
        </p:spPr>
        <p:txBody>
          <a:bodyPr/>
          <a:lstStyle>
            <a:lvl1pPr>
              <a:lnSpc>
                <a:spcPts val="4000"/>
              </a:lnSpc>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2641126"/>
            <a:ext cx="6059489" cy="1104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a:prstGeom prst="rect">
            <a:avLst/>
          </a:prstGeo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solidFill>
                  <a:schemeClr val="bg1"/>
                </a:solidFill>
              </a:defRPr>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pic>
        <p:nvPicPr>
          <p:cNvPr id="1026" name="Picture 2" descr="\\psf\Dropbox\__FileExchange\__IMP__AJ-RD\_Ashleigh_file_exchange\S+G_AECOM_BrandTraining_2015\01_source_from_Dom\01_template_related\_artwork_exports\AECOM_BlueTitle_Lockup_300-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422776" y="6032500"/>
            <a:ext cx="1721224" cy="825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88710" y="-20472"/>
            <a:ext cx="9369188" cy="3214048"/>
            <a:chOff x="-88710" y="-20472"/>
            <a:chExt cx="9369188" cy="3214048"/>
          </a:xfrm>
        </p:grpSpPr>
        <p:cxnSp>
          <p:nvCxnSpPr>
            <p:cNvPr id="12" name="Straight Connector 11"/>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Picture Placeholder 5"/>
          <p:cNvSpPr>
            <a:spLocks noGrp="1"/>
          </p:cNvSpPr>
          <p:nvPr>
            <p:ph type="pic" sz="quarter" idx="11"/>
          </p:nvPr>
        </p:nvSpPr>
        <p:spPr>
          <a:xfrm>
            <a:off x="457199" y="3771612"/>
            <a:ext cx="2705100" cy="1800225"/>
          </a:xfrm>
        </p:spPr>
        <p:txBody>
          <a:bodyPr/>
          <a:lstStyle/>
          <a:p>
            <a:r>
              <a:rPr lang="en-US" smtClean="0"/>
              <a:t>Click icon to add picture</a:t>
            </a:r>
            <a:endParaRPr lang="en-US"/>
          </a:p>
        </p:txBody>
      </p:sp>
      <p:sp>
        <p:nvSpPr>
          <p:cNvPr id="20" name="Picture Placeholder 5"/>
          <p:cNvSpPr>
            <a:spLocks noGrp="1"/>
          </p:cNvSpPr>
          <p:nvPr>
            <p:ph type="pic" sz="quarter" idx="12"/>
          </p:nvPr>
        </p:nvSpPr>
        <p:spPr>
          <a:xfrm>
            <a:off x="3294218" y="3771612"/>
            <a:ext cx="2705100" cy="1800225"/>
          </a:xfrm>
        </p:spPr>
        <p:txBody>
          <a:bodyPr/>
          <a:lstStyle/>
          <a:p>
            <a:r>
              <a:rPr lang="en-US" smtClean="0"/>
              <a:t>Click icon to add picture</a:t>
            </a:r>
            <a:endParaRPr lang="en-US"/>
          </a:p>
        </p:txBody>
      </p:sp>
      <p:sp>
        <p:nvSpPr>
          <p:cNvPr id="21" name="Picture Placeholder 5"/>
          <p:cNvSpPr>
            <a:spLocks noGrp="1"/>
          </p:cNvSpPr>
          <p:nvPr>
            <p:ph type="pic" sz="quarter" idx="13"/>
          </p:nvPr>
        </p:nvSpPr>
        <p:spPr>
          <a:xfrm>
            <a:off x="6112430" y="3771612"/>
            <a:ext cx="2705100" cy="1800225"/>
          </a:xfrm>
        </p:spPr>
        <p:txBody>
          <a:bodyPr/>
          <a:lstStyle/>
          <a:p>
            <a:r>
              <a:rPr lang="en-US" smtClean="0"/>
              <a:t>Click icon to add picture</a:t>
            </a:r>
            <a:endParaRPr lang="en-US"/>
          </a:p>
        </p:txBody>
      </p:sp>
    </p:spTree>
    <p:extLst>
      <p:ext uri="{BB962C8B-B14F-4D97-AF65-F5344CB8AC3E}">
        <p14:creationId xmlns:p14="http://schemas.microsoft.com/office/powerpoint/2010/main" val="13951889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MAGENTA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8"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327671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MAGENTA 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40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ark Photo Title Slide: Whit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1603375"/>
          </a:xfrm>
        </p:spPr>
        <p:txBody>
          <a:bodyPr/>
          <a:lstStyle>
            <a:lvl1pPr>
              <a:lnSpc>
                <a:spcPts val="4000"/>
              </a:lnSpc>
              <a:defRPr sz="3600" b="1">
                <a:solidFill>
                  <a:schemeClr val="bg1"/>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Picture Placeholder 5"/>
          <p:cNvSpPr>
            <a:spLocks noGrp="1"/>
          </p:cNvSpPr>
          <p:nvPr>
            <p:ph type="pic" sz="quarter" idx="11" hasCustomPrompt="1"/>
          </p:nvPr>
        </p:nvSpPr>
        <p:spPr>
          <a:xfrm>
            <a:off x="0" y="0"/>
            <a:ext cx="9144000" cy="6858000"/>
          </a:xfrm>
          <a:solidFill>
            <a:schemeClr val="accent6">
              <a:lumMod val="20000"/>
              <a:lumOff val="80000"/>
            </a:schemeClr>
          </a:solidFill>
        </p:spPr>
        <p:txBody>
          <a:bodyPr tIns="329184"/>
          <a:lstStyle>
            <a:lvl1pPr marL="457200" indent="0">
              <a:buNone/>
              <a:defRPr sz="1600" b="1">
                <a:solidFill>
                  <a:schemeClr val="accent4"/>
                </a:solidFill>
              </a:defRPr>
            </a:lvl1pPr>
          </a:lstStyle>
          <a:p>
            <a:r>
              <a:rPr lang="en-US" dirty="0" smtClean="0"/>
              <a:t>Insert Picture</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sp>
        <p:nvSpPr>
          <p:cNvPr id="14" name="Text Placeholder 13"/>
          <p:cNvSpPr>
            <a:spLocks noGrp="1"/>
          </p:cNvSpPr>
          <p:nvPr>
            <p:ph type="body" sz="quarter" idx="12" hasCustomPrompt="1"/>
          </p:nvPr>
        </p:nvSpPr>
        <p:spPr>
          <a:xfrm>
            <a:off x="7315200" y="0"/>
            <a:ext cx="1828800" cy="6858000"/>
          </a:xfrm>
          <a:blipFill>
            <a:blip r:embed="rId2" cstate="print">
              <a:extLst>
                <a:ext uri="{28A0092B-C50C-407E-A947-70E740481C1C}">
                  <a14:useLocalDpi xmlns:a14="http://schemas.microsoft.com/office/drawing/2010/main" val="0"/>
                </a:ext>
              </a:extLst>
            </a:blip>
            <a:stretch>
              <a:fillRect/>
            </a:stretch>
          </a:blipFill>
        </p:spPr>
        <p:txBody>
          <a:bodyPr anchor="ctr"/>
          <a:lstStyle>
            <a:lvl1pPr marL="0" indent="0">
              <a:buNone/>
              <a:defRPr sz="800" baseline="0"/>
            </a:lvl1pPr>
          </a:lstStyle>
          <a:p>
            <a:pPr lvl="0"/>
            <a:r>
              <a:rPr lang="en-US" dirty="0" smtClean="0"/>
              <a:t>Do not type in this box. Placeholder for logo and graphics artwork. This type will not display in presentation mode. </a:t>
            </a:r>
            <a:endParaRPr lang="en-US" dirty="0"/>
          </a:p>
        </p:txBody>
      </p:sp>
    </p:spTree>
    <p:extLst>
      <p:ext uri="{BB962C8B-B14F-4D97-AF65-F5344CB8AC3E}">
        <p14:creationId xmlns:p14="http://schemas.microsoft.com/office/powerpoint/2010/main" val="38079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ight Photo Title Slide: Black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1603375"/>
          </a:xfrm>
        </p:spPr>
        <p:txBody>
          <a:bodyPr/>
          <a:lstStyle>
            <a:lvl1pPr>
              <a:lnSpc>
                <a:spcPts val="4000"/>
              </a:lnSpc>
              <a:defRPr sz="3600" b="1">
                <a:solidFill>
                  <a:schemeClr val="tx1"/>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Picture Placeholder 5"/>
          <p:cNvSpPr>
            <a:spLocks noGrp="1"/>
          </p:cNvSpPr>
          <p:nvPr>
            <p:ph type="pic" sz="quarter" idx="11" hasCustomPrompt="1"/>
          </p:nvPr>
        </p:nvSpPr>
        <p:spPr>
          <a:xfrm>
            <a:off x="0" y="0"/>
            <a:ext cx="9144000" cy="6858000"/>
          </a:xfrm>
          <a:solidFill>
            <a:schemeClr val="accent6">
              <a:lumMod val="20000"/>
              <a:lumOff val="80000"/>
            </a:schemeClr>
          </a:solidFill>
        </p:spPr>
        <p:txBody>
          <a:bodyPr tIns="329184"/>
          <a:lstStyle>
            <a:lvl1pPr marL="457200" indent="0">
              <a:buNone/>
              <a:defRPr sz="1600" b="1">
                <a:solidFill>
                  <a:schemeClr val="accent4"/>
                </a:solidFill>
              </a:defRPr>
            </a:lvl1pPr>
          </a:lstStyle>
          <a:p>
            <a:r>
              <a:rPr lang="en-US" dirty="0" smtClean="0"/>
              <a:t>Insert Picture</a:t>
            </a:r>
            <a:endParaRPr lang="en-US" dirty="0"/>
          </a:p>
        </p:txBody>
      </p:sp>
      <p:sp>
        <p:nvSpPr>
          <p:cNvPr id="14" name="Text Placeholder 13"/>
          <p:cNvSpPr>
            <a:spLocks noGrp="1"/>
          </p:cNvSpPr>
          <p:nvPr>
            <p:ph type="body" sz="quarter" idx="12" hasCustomPrompt="1"/>
          </p:nvPr>
        </p:nvSpPr>
        <p:spPr>
          <a:xfrm>
            <a:off x="7315200" y="0"/>
            <a:ext cx="1828800" cy="6858000"/>
          </a:xfrm>
          <a:blipFill>
            <a:blip r:embed="rId2" cstate="print">
              <a:extLst>
                <a:ext uri="{28A0092B-C50C-407E-A947-70E740481C1C}">
                  <a14:useLocalDpi xmlns:a14="http://schemas.microsoft.com/office/drawing/2010/main" val="0"/>
                </a:ext>
              </a:extLst>
            </a:blip>
            <a:stretch>
              <a:fillRect/>
            </a:stretch>
          </a:blipFill>
        </p:spPr>
        <p:txBody>
          <a:bodyPr anchor="ctr"/>
          <a:lstStyle>
            <a:lvl1pPr marL="0" indent="0">
              <a:buNone/>
              <a:defRPr sz="800" baseline="0"/>
            </a:lvl1pPr>
          </a:lstStyle>
          <a:p>
            <a:pPr lvl="0"/>
            <a:r>
              <a:rPr lang="en-US" dirty="0" smtClean="0"/>
              <a:t>Do not type in this box. Placeholder for logo and graphics artwork. This type will not display in presentation mode. </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tx1"/>
                </a:solidFill>
              </a:defRPr>
            </a:lvl1pPr>
          </a:lstStyle>
          <a:p>
            <a:pPr lvl="0"/>
            <a:r>
              <a:rPr lang="en-US" dirty="0" smtClean="0"/>
              <a:t>Month Day, Year</a:t>
            </a:r>
            <a:endParaRPr lang="en-US" dirty="0"/>
          </a:p>
        </p:txBody>
      </p:sp>
    </p:spTree>
    <p:extLst>
      <p:ext uri="{BB962C8B-B14F-4D97-AF65-F5344CB8AC3E}">
        <p14:creationId xmlns:p14="http://schemas.microsoft.com/office/powerpoint/2010/main" val="31716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with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Bus Flooding Resiliency</a:t>
            </a:r>
            <a:endParaRPr lang="en-US"/>
          </a:p>
        </p:txBody>
      </p:sp>
      <p:sp>
        <p:nvSpPr>
          <p:cNvPr id="5" name="Slide Number Placeholder 4"/>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8" name="Content Placeholder 7"/>
          <p:cNvSpPr>
            <a:spLocks noGrp="1"/>
          </p:cNvSpPr>
          <p:nvPr>
            <p:ph sz="quarter" idx="13"/>
          </p:nvPr>
        </p:nvSpPr>
        <p:spPr>
          <a:xfrm>
            <a:off x="457200" y="350492"/>
            <a:ext cx="8229600" cy="914400"/>
          </a:xfrm>
        </p:spPr>
        <p:txBody>
          <a:bodyPr/>
          <a:lstStyle>
            <a:lvl1pPr marL="0" indent="0">
              <a:lnSpc>
                <a:spcPct val="95000"/>
              </a:lnSpc>
              <a:buNone/>
              <a:defRPr sz="900" b="1"/>
            </a:lvl1pPr>
            <a:lvl2pPr marL="0" indent="0">
              <a:lnSpc>
                <a:spcPct val="95000"/>
              </a:lnSpc>
              <a:buNone/>
              <a:defRPr sz="900"/>
            </a:lvl2pPr>
          </a:lstStyle>
          <a:p>
            <a:pPr lvl="0"/>
            <a:r>
              <a:rPr lang="en-US" smtClean="0"/>
              <a:t>Click to edit Master text styles</a:t>
            </a:r>
          </a:p>
          <a:p>
            <a:pPr lvl="1"/>
            <a:r>
              <a:rPr lang="en-US" smtClean="0"/>
              <a:t>Second level</a:t>
            </a:r>
          </a:p>
        </p:txBody>
      </p:sp>
      <p:sp>
        <p:nvSpPr>
          <p:cNvPr id="10" name="Picture Placeholder 9"/>
          <p:cNvSpPr>
            <a:spLocks noGrp="1"/>
          </p:cNvSpPr>
          <p:nvPr>
            <p:ph type="pic" sz="quarter" idx="14" hasCustomPrompt="1"/>
          </p:nvPr>
        </p:nvSpPr>
        <p:spPr>
          <a:xfrm>
            <a:off x="0" y="1371600"/>
            <a:ext cx="9144000" cy="5486400"/>
          </a:xfrm>
          <a:solidFill>
            <a:schemeClr val="accent6">
              <a:lumMod val="20000"/>
              <a:lumOff val="80000"/>
            </a:schemeClr>
          </a:solidFill>
        </p:spPr>
        <p:txBody>
          <a:bodyPr tIns="393192"/>
          <a:lstStyle>
            <a:lvl1pPr marL="460375" indent="0">
              <a:buNone/>
              <a:defRPr sz="1400" b="1">
                <a:solidFill>
                  <a:schemeClr val="accent4"/>
                </a:solidFill>
              </a:defRPr>
            </a:lvl1pPr>
          </a:lstStyle>
          <a:p>
            <a:r>
              <a:rPr lang="en-US" dirty="0" smtClean="0"/>
              <a:t>Insert Picture</a:t>
            </a:r>
            <a:endParaRPr lang="en-US" dirty="0"/>
          </a:p>
        </p:txBody>
      </p:sp>
    </p:spTree>
    <p:extLst>
      <p:ext uri="{BB962C8B-B14F-4D97-AF65-F5344CB8AC3E}">
        <p14:creationId xmlns:p14="http://schemas.microsoft.com/office/powerpoint/2010/main" val="24509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 Case Study">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406514"/>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745018"/>
            <a:ext cx="8229600" cy="256159"/>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665539" y="1371600"/>
            <a:ext cx="5021262" cy="4637088"/>
          </a:xfrm>
        </p:spPr>
        <p:txBody>
          <a:bodyPr/>
          <a:lstStyle>
            <a:lvl1pPr marL="0" indent="0">
              <a:lnSpc>
                <a:spcPct val="95000"/>
              </a:lnSpc>
              <a:spcAft>
                <a:spcPts val="300"/>
              </a:spcAft>
              <a:buNone/>
              <a:defRPr sz="1400" b="1"/>
            </a:lvl1pPr>
            <a:lvl2pPr marL="1588" indent="-1588">
              <a:lnSpc>
                <a:spcPct val="95000"/>
              </a:lnSpc>
              <a:spcBef>
                <a:spcPts val="0"/>
              </a:spcBef>
              <a:spcAft>
                <a:spcPts val="1600"/>
              </a:spcAft>
              <a:buNone/>
              <a:defRPr sz="1400"/>
            </a:lvl2pPr>
            <a:lvl3pPr marL="173038" indent="-173038">
              <a:lnSpc>
                <a:spcPct val="95000"/>
              </a:lnSpc>
              <a:spcBef>
                <a:spcPts val="0"/>
              </a:spcBef>
              <a:spcAft>
                <a:spcPts val="600"/>
              </a:spcAft>
              <a:buFont typeface="Arial" panose="020B0604020202020204" pitchFamily="34" charset="0"/>
              <a:buChar char="–"/>
              <a:defRPr sz="1400"/>
            </a:lvl3pPr>
            <a:lvl4pPr marL="400050" indent="-173038">
              <a:lnSpc>
                <a:spcPct val="95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Bus Flooding Resiliency</a:t>
            </a:r>
            <a:endParaRPr lang="en-US" dirty="0"/>
          </a:p>
        </p:txBody>
      </p:sp>
      <p:sp>
        <p:nvSpPr>
          <p:cNvPr id="9" name="Slide Number Placeholder 8"/>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12" name="Picture Placeholder 11"/>
          <p:cNvSpPr>
            <a:spLocks noGrp="1"/>
          </p:cNvSpPr>
          <p:nvPr>
            <p:ph type="pic" sz="quarter" idx="13" hasCustomPrompt="1"/>
          </p:nvPr>
        </p:nvSpPr>
        <p:spPr>
          <a:xfrm>
            <a:off x="457200" y="1371600"/>
            <a:ext cx="2870200" cy="4660900"/>
          </a:xfrm>
          <a:solidFill>
            <a:schemeClr val="accent6">
              <a:lumMod val="20000"/>
              <a:lumOff val="80000"/>
            </a:schemeClr>
          </a:solidFill>
        </p:spPr>
        <p:txBody>
          <a:bodyPr tIns="393192"/>
          <a:lstStyle>
            <a:lvl1pPr marL="0" indent="0">
              <a:buNone/>
              <a:defRPr sz="1400" b="1">
                <a:solidFill>
                  <a:schemeClr val="accent4"/>
                </a:solidFill>
              </a:defRPr>
            </a:lvl1pPr>
          </a:lstStyle>
          <a:p>
            <a:r>
              <a:rPr lang="en-US" dirty="0" smtClean="0"/>
              <a:t>Insert Picture</a:t>
            </a:r>
            <a:endParaRPr lang="en-US" dirty="0"/>
          </a:p>
        </p:txBody>
      </p:sp>
    </p:spTree>
    <p:extLst>
      <p:ext uri="{BB962C8B-B14F-4D97-AF65-F5344CB8AC3E}">
        <p14:creationId xmlns:p14="http://schemas.microsoft.com/office/powerpoint/2010/main" val="25490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 Project Team">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406514"/>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745018"/>
            <a:ext cx="8229600" cy="256159"/>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Bus Flooding Resiliency</a:t>
            </a:r>
            <a:endParaRPr lang="en-US"/>
          </a:p>
        </p:txBody>
      </p:sp>
      <p:sp>
        <p:nvSpPr>
          <p:cNvPr id="9" name="Slide Number Placeholder 8"/>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5" name="Content Placeholder 4"/>
          <p:cNvSpPr>
            <a:spLocks noGrp="1"/>
          </p:cNvSpPr>
          <p:nvPr>
            <p:ph sz="quarter" idx="13"/>
          </p:nvPr>
        </p:nvSpPr>
        <p:spPr>
          <a:xfrm>
            <a:off x="457200" y="1371600"/>
            <a:ext cx="1792288" cy="960120"/>
          </a:xfrm>
        </p:spPr>
        <p:txBody>
          <a:bodyPr/>
          <a:lstStyle>
            <a:lvl1pPr marL="0" indent="0">
              <a:lnSpc>
                <a:spcPct val="95000"/>
              </a:lnSpc>
              <a:spcBef>
                <a:spcPts val="1100"/>
              </a:spcBef>
              <a:spcAft>
                <a:spcPts val="0"/>
              </a:spcAft>
              <a:buNone/>
              <a:defRPr sz="1400" b="1"/>
            </a:lvl1pPr>
            <a:lvl2pPr marL="0" indent="0">
              <a:buNone/>
              <a:defRPr sz="1400"/>
            </a:lvl2pPr>
            <a:lvl3pPr marL="173038" indent="-173038">
              <a:buFont typeface="Arial" panose="020B0604020202020204" pitchFamily="34" charset="0"/>
              <a:buChar char="–"/>
              <a:defRPr sz="1200"/>
            </a:lvl3pPr>
          </a:lstStyle>
          <a:p>
            <a:pPr lvl="0"/>
            <a:r>
              <a:rPr lang="en-US" smtClean="0"/>
              <a:t>Click to edit Master text styles</a:t>
            </a:r>
          </a:p>
          <a:p>
            <a:pPr lvl="1"/>
            <a:r>
              <a:rPr lang="en-US" smtClean="0"/>
              <a:t>Second level</a:t>
            </a:r>
          </a:p>
          <a:p>
            <a:pPr lvl="2"/>
            <a:r>
              <a:rPr lang="en-US" smtClean="0"/>
              <a:t>Third level</a:t>
            </a:r>
          </a:p>
        </p:txBody>
      </p:sp>
      <p:sp>
        <p:nvSpPr>
          <p:cNvPr id="11" name="Picture Placeholder 10"/>
          <p:cNvSpPr>
            <a:spLocks noGrp="1"/>
          </p:cNvSpPr>
          <p:nvPr>
            <p:ph type="pic" sz="quarter" idx="14"/>
          </p:nvPr>
        </p:nvSpPr>
        <p:spPr>
          <a:xfrm>
            <a:off x="2606675"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dirty="0"/>
          </a:p>
        </p:txBody>
      </p:sp>
      <p:sp>
        <p:nvSpPr>
          <p:cNvPr id="13" name="Picture Placeholder 10"/>
          <p:cNvSpPr>
            <a:spLocks noGrp="1"/>
          </p:cNvSpPr>
          <p:nvPr>
            <p:ph type="pic" sz="quarter" idx="15"/>
          </p:nvPr>
        </p:nvSpPr>
        <p:spPr>
          <a:xfrm>
            <a:off x="3676133"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4" name="Picture Placeholder 10"/>
          <p:cNvSpPr>
            <a:spLocks noGrp="1"/>
          </p:cNvSpPr>
          <p:nvPr>
            <p:ph type="pic" sz="quarter" idx="16"/>
          </p:nvPr>
        </p:nvSpPr>
        <p:spPr>
          <a:xfrm>
            <a:off x="4745591"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5" name="Picture Placeholder 10"/>
          <p:cNvSpPr>
            <a:spLocks noGrp="1"/>
          </p:cNvSpPr>
          <p:nvPr>
            <p:ph type="pic" sz="quarter" idx="17"/>
          </p:nvPr>
        </p:nvSpPr>
        <p:spPr>
          <a:xfrm>
            <a:off x="5815049"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6" name="Picture Placeholder 10"/>
          <p:cNvSpPr>
            <a:spLocks noGrp="1"/>
          </p:cNvSpPr>
          <p:nvPr>
            <p:ph type="pic" sz="quarter" idx="18"/>
          </p:nvPr>
        </p:nvSpPr>
        <p:spPr>
          <a:xfrm>
            <a:off x="6884507"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7" name="Picture Placeholder 10"/>
          <p:cNvSpPr>
            <a:spLocks noGrp="1"/>
          </p:cNvSpPr>
          <p:nvPr>
            <p:ph type="pic" sz="quarter" idx="19"/>
          </p:nvPr>
        </p:nvSpPr>
        <p:spPr>
          <a:xfrm>
            <a:off x="7953963"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8" name="Picture Placeholder 10"/>
          <p:cNvSpPr>
            <a:spLocks noGrp="1"/>
          </p:cNvSpPr>
          <p:nvPr>
            <p:ph type="pic" sz="quarter" idx="20"/>
          </p:nvPr>
        </p:nvSpPr>
        <p:spPr>
          <a:xfrm>
            <a:off x="2606675"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9" name="Picture Placeholder 10"/>
          <p:cNvSpPr>
            <a:spLocks noGrp="1"/>
          </p:cNvSpPr>
          <p:nvPr>
            <p:ph type="pic" sz="quarter" idx="21"/>
          </p:nvPr>
        </p:nvSpPr>
        <p:spPr>
          <a:xfrm>
            <a:off x="3676133"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0" name="Picture Placeholder 10"/>
          <p:cNvSpPr>
            <a:spLocks noGrp="1"/>
          </p:cNvSpPr>
          <p:nvPr>
            <p:ph type="pic" sz="quarter" idx="22"/>
          </p:nvPr>
        </p:nvSpPr>
        <p:spPr>
          <a:xfrm>
            <a:off x="4745591"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1" name="Picture Placeholder 10"/>
          <p:cNvSpPr>
            <a:spLocks noGrp="1"/>
          </p:cNvSpPr>
          <p:nvPr>
            <p:ph type="pic" sz="quarter" idx="23"/>
          </p:nvPr>
        </p:nvSpPr>
        <p:spPr>
          <a:xfrm>
            <a:off x="5815049"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2" name="Picture Placeholder 10"/>
          <p:cNvSpPr>
            <a:spLocks noGrp="1"/>
          </p:cNvSpPr>
          <p:nvPr>
            <p:ph type="pic" sz="quarter" idx="24"/>
          </p:nvPr>
        </p:nvSpPr>
        <p:spPr>
          <a:xfrm>
            <a:off x="6884507"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3" name="Picture Placeholder 10"/>
          <p:cNvSpPr>
            <a:spLocks noGrp="1"/>
          </p:cNvSpPr>
          <p:nvPr>
            <p:ph type="pic" sz="quarter" idx="25"/>
          </p:nvPr>
        </p:nvSpPr>
        <p:spPr>
          <a:xfrm>
            <a:off x="7953963" y="3012675"/>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4" name="Picture Placeholder 10"/>
          <p:cNvSpPr>
            <a:spLocks noGrp="1"/>
          </p:cNvSpPr>
          <p:nvPr>
            <p:ph type="pic" sz="quarter" idx="26"/>
          </p:nvPr>
        </p:nvSpPr>
        <p:spPr>
          <a:xfrm>
            <a:off x="2606675"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5" name="Picture Placeholder 10"/>
          <p:cNvSpPr>
            <a:spLocks noGrp="1"/>
          </p:cNvSpPr>
          <p:nvPr>
            <p:ph type="pic" sz="quarter" idx="27"/>
          </p:nvPr>
        </p:nvSpPr>
        <p:spPr>
          <a:xfrm>
            <a:off x="3676133"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6" name="Picture Placeholder 10"/>
          <p:cNvSpPr>
            <a:spLocks noGrp="1"/>
          </p:cNvSpPr>
          <p:nvPr>
            <p:ph type="pic" sz="quarter" idx="28"/>
          </p:nvPr>
        </p:nvSpPr>
        <p:spPr>
          <a:xfrm>
            <a:off x="4745591"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7" name="Picture Placeholder 10"/>
          <p:cNvSpPr>
            <a:spLocks noGrp="1"/>
          </p:cNvSpPr>
          <p:nvPr>
            <p:ph type="pic" sz="quarter" idx="29"/>
          </p:nvPr>
        </p:nvSpPr>
        <p:spPr>
          <a:xfrm>
            <a:off x="5815049"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8" name="Picture Placeholder 10"/>
          <p:cNvSpPr>
            <a:spLocks noGrp="1"/>
          </p:cNvSpPr>
          <p:nvPr>
            <p:ph type="pic" sz="quarter" idx="30"/>
          </p:nvPr>
        </p:nvSpPr>
        <p:spPr>
          <a:xfrm>
            <a:off x="6884507"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29" name="Picture Placeholder 10"/>
          <p:cNvSpPr>
            <a:spLocks noGrp="1"/>
          </p:cNvSpPr>
          <p:nvPr>
            <p:ph type="pic" sz="quarter" idx="31"/>
          </p:nvPr>
        </p:nvSpPr>
        <p:spPr>
          <a:xfrm>
            <a:off x="7953963" y="465375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30" name="Content Placeholder 4"/>
          <p:cNvSpPr>
            <a:spLocks noGrp="1"/>
          </p:cNvSpPr>
          <p:nvPr>
            <p:ph sz="quarter" idx="32"/>
          </p:nvPr>
        </p:nvSpPr>
        <p:spPr>
          <a:xfrm>
            <a:off x="457200" y="3012675"/>
            <a:ext cx="1792288" cy="960120"/>
          </a:xfrm>
        </p:spPr>
        <p:txBody>
          <a:bodyPr/>
          <a:lstStyle>
            <a:lvl1pPr marL="0" indent="0">
              <a:lnSpc>
                <a:spcPct val="95000"/>
              </a:lnSpc>
              <a:spcBef>
                <a:spcPts val="1100"/>
              </a:spcBef>
              <a:spcAft>
                <a:spcPts val="0"/>
              </a:spcAft>
              <a:buNone/>
              <a:defRPr sz="1400" b="1"/>
            </a:lvl1pPr>
            <a:lvl2pPr marL="0" indent="0">
              <a:buNone/>
              <a:defRPr sz="1400"/>
            </a:lvl2pPr>
            <a:lvl3pPr marL="173038" indent="-173038">
              <a:buFont typeface="Arial" panose="020B0604020202020204" pitchFamily="34" charset="0"/>
              <a:buChar char="–"/>
              <a:defRPr sz="1200"/>
            </a:lvl3pPr>
          </a:lstStyle>
          <a:p>
            <a:pPr lvl="0"/>
            <a:r>
              <a:rPr lang="en-US" smtClean="0"/>
              <a:t>Click to edit Master text styles</a:t>
            </a:r>
          </a:p>
          <a:p>
            <a:pPr lvl="1"/>
            <a:r>
              <a:rPr lang="en-US" smtClean="0"/>
              <a:t>Second level</a:t>
            </a:r>
          </a:p>
          <a:p>
            <a:pPr lvl="2"/>
            <a:r>
              <a:rPr lang="en-US" smtClean="0"/>
              <a:t>Third level</a:t>
            </a:r>
          </a:p>
        </p:txBody>
      </p:sp>
      <p:sp>
        <p:nvSpPr>
          <p:cNvPr id="31" name="Content Placeholder 4"/>
          <p:cNvSpPr>
            <a:spLocks noGrp="1"/>
          </p:cNvSpPr>
          <p:nvPr>
            <p:ph sz="quarter" idx="33"/>
          </p:nvPr>
        </p:nvSpPr>
        <p:spPr>
          <a:xfrm>
            <a:off x="457200" y="4653750"/>
            <a:ext cx="1792288" cy="960120"/>
          </a:xfrm>
        </p:spPr>
        <p:txBody>
          <a:bodyPr/>
          <a:lstStyle>
            <a:lvl1pPr marL="0" indent="0">
              <a:lnSpc>
                <a:spcPct val="95000"/>
              </a:lnSpc>
              <a:spcBef>
                <a:spcPts val="1100"/>
              </a:spcBef>
              <a:spcAft>
                <a:spcPts val="0"/>
              </a:spcAft>
              <a:buNone/>
              <a:defRPr sz="1400" b="1"/>
            </a:lvl1pPr>
            <a:lvl2pPr marL="0" indent="0">
              <a:buNone/>
              <a:defRPr sz="1400"/>
            </a:lvl2pPr>
            <a:lvl3pPr marL="173038" indent="-173038">
              <a:buFont typeface="Arial" panose="020B0604020202020204" pitchFamily="34" charset="0"/>
              <a:buChar char="–"/>
              <a:defRPr sz="1200"/>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52829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 Staff Bios">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406514"/>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745018"/>
            <a:ext cx="8229600" cy="256159"/>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563" y="3054096"/>
            <a:ext cx="3932238" cy="2954591"/>
          </a:xfrm>
        </p:spPr>
        <p:txBody>
          <a:bodyPr/>
          <a:lstStyle>
            <a:lvl1pPr marL="0" indent="0">
              <a:lnSpc>
                <a:spcPct val="95000"/>
              </a:lnSpc>
              <a:spcAft>
                <a:spcPts val="1600"/>
              </a:spcAft>
              <a:buNone/>
              <a:defRPr sz="1400" b="1"/>
            </a:lvl1pPr>
            <a:lvl2pPr marL="1588" indent="-1588">
              <a:lnSpc>
                <a:spcPct val="95000"/>
              </a:lnSpc>
              <a:spcBef>
                <a:spcPts val="0"/>
              </a:spcBef>
              <a:spcAft>
                <a:spcPts val="1600"/>
              </a:spcAft>
              <a:buNone/>
              <a:defRPr sz="1400"/>
            </a:lvl2pPr>
            <a:lvl3pPr marL="173038" indent="-173038">
              <a:lnSpc>
                <a:spcPct val="95000"/>
              </a:lnSpc>
              <a:spcBef>
                <a:spcPts val="0"/>
              </a:spcBef>
              <a:spcAft>
                <a:spcPts val="600"/>
              </a:spcAft>
              <a:buFont typeface="Arial" panose="020B0604020202020204" pitchFamily="34" charset="0"/>
              <a:buChar char="–"/>
              <a:defRPr sz="1400"/>
            </a:lvl3pPr>
            <a:lvl4pPr marL="400050" indent="-173038">
              <a:lnSpc>
                <a:spcPct val="95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Bus Flooding Resiliency</a:t>
            </a:r>
            <a:endParaRPr lang="en-US"/>
          </a:p>
        </p:txBody>
      </p:sp>
      <p:sp>
        <p:nvSpPr>
          <p:cNvPr id="9" name="Slide Number Placeholder 8"/>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10" name="Content Placeholder 5"/>
          <p:cNvSpPr>
            <a:spLocks noGrp="1"/>
          </p:cNvSpPr>
          <p:nvPr>
            <p:ph sz="quarter" idx="13"/>
          </p:nvPr>
        </p:nvSpPr>
        <p:spPr>
          <a:xfrm>
            <a:off x="457200" y="3054096"/>
            <a:ext cx="3932238" cy="2954591"/>
          </a:xfrm>
        </p:spPr>
        <p:txBody>
          <a:bodyPr/>
          <a:lstStyle>
            <a:lvl1pPr marL="0" indent="0">
              <a:lnSpc>
                <a:spcPct val="95000"/>
              </a:lnSpc>
              <a:spcAft>
                <a:spcPts val="1600"/>
              </a:spcAft>
              <a:buNone/>
              <a:defRPr sz="1400" b="1"/>
            </a:lvl1pPr>
            <a:lvl2pPr marL="1588" indent="-1588">
              <a:lnSpc>
                <a:spcPct val="95000"/>
              </a:lnSpc>
              <a:spcBef>
                <a:spcPts val="0"/>
              </a:spcBef>
              <a:spcAft>
                <a:spcPts val="1600"/>
              </a:spcAft>
              <a:buNone/>
              <a:defRPr sz="1400"/>
            </a:lvl2pPr>
            <a:lvl3pPr marL="173038" indent="-173038">
              <a:lnSpc>
                <a:spcPct val="95000"/>
              </a:lnSpc>
              <a:spcBef>
                <a:spcPts val="0"/>
              </a:spcBef>
              <a:spcAft>
                <a:spcPts val="600"/>
              </a:spcAft>
              <a:buFont typeface="Arial" panose="020B0604020202020204" pitchFamily="34" charset="0"/>
              <a:buChar char="–"/>
              <a:defRPr sz="1400"/>
            </a:lvl3pPr>
            <a:lvl4pPr marL="400050" indent="-173038">
              <a:lnSpc>
                <a:spcPct val="95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Picture Placeholder 10"/>
          <p:cNvSpPr>
            <a:spLocks noGrp="1"/>
          </p:cNvSpPr>
          <p:nvPr>
            <p:ph type="pic" sz="quarter" idx="14"/>
          </p:nvPr>
        </p:nvSpPr>
        <p:spPr>
          <a:xfrm>
            <a:off x="466010"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
        <p:nvSpPr>
          <p:cNvPr id="13" name="Picture Placeholder 10"/>
          <p:cNvSpPr>
            <a:spLocks noGrp="1"/>
          </p:cNvSpPr>
          <p:nvPr>
            <p:ph type="pic" sz="quarter" idx="15"/>
          </p:nvPr>
        </p:nvSpPr>
        <p:spPr>
          <a:xfrm>
            <a:off x="4754562" y="1371600"/>
            <a:ext cx="720725" cy="960120"/>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smtClean="0"/>
              <a:t>Click icon to add picture</a:t>
            </a:r>
            <a:endParaRPr lang="en-US"/>
          </a:p>
        </p:txBody>
      </p:sp>
    </p:spTree>
    <p:extLst>
      <p:ext uri="{BB962C8B-B14F-4D97-AF65-F5344CB8AC3E}">
        <p14:creationId xmlns:p14="http://schemas.microsoft.com/office/powerpoint/2010/main" val="380811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Bus Flooding Resiliency</a:t>
            </a:r>
            <a:endParaRPr lang="en-US"/>
          </a:p>
        </p:txBody>
      </p:sp>
      <p:sp>
        <p:nvSpPr>
          <p:cNvPr id="4" name="Slide Number Placeholder 3"/>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291747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AY Title Slide">
    <p:bg>
      <p:bgPr>
        <a:solidFill>
          <a:srgbClr val="8B898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1603375"/>
          </a:xfrm>
        </p:spPr>
        <p:txBody>
          <a:bodyPr/>
          <a:lstStyle>
            <a:lvl1pPr>
              <a:lnSpc>
                <a:spcPts val="4000"/>
              </a:lnSpc>
              <a:defRPr sz="36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pic>
        <p:nvPicPr>
          <p:cNvPr id="5122" name="Picture 2" descr="\\psf\Dropbox\__FileExchange\__IMP__AJ-RD\_Ashleigh_file_exchange\S+G_AECOM_BrandTraining_2015\01_source_from_Dom\01_template_related\_artwork_exports\AECOM_OrangeTitle_Logo_300-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9413" y="6190487"/>
            <a:ext cx="1624587" cy="6675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88710" y="-20472"/>
            <a:ext cx="9369188" cy="3214048"/>
            <a:chOff x="-88710" y="-20472"/>
            <a:chExt cx="9369188" cy="3214048"/>
          </a:xfrm>
        </p:grpSpPr>
        <p:cxnSp>
          <p:nvCxnSpPr>
            <p:cNvPr id="5" name="Straight Connector 4"/>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AY Divider Slide">
    <p:bg>
      <p:bgPr>
        <a:solidFill>
          <a:srgbClr val="8B898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1">
                <a:solidFill>
                  <a:schemeClr val="bg1"/>
                </a:solidFill>
              </a:defRPr>
            </a:lvl1pPr>
          </a:lstStyle>
          <a:p>
            <a:r>
              <a:rPr lang="en-US" dirty="0" smtClean="0"/>
              <a:t>Click to edit Master title style</a:t>
            </a:r>
            <a:endParaRPr lang="en-US" dirty="0"/>
          </a:p>
        </p:txBody>
      </p:sp>
      <p:grpSp>
        <p:nvGrpSpPr>
          <p:cNvPr id="12" name="Group 11"/>
          <p:cNvGrpSpPr/>
          <p:nvPr userDrawn="1"/>
        </p:nvGrpSpPr>
        <p:grpSpPr>
          <a:xfrm>
            <a:off x="3191435" y="-5976"/>
            <a:ext cx="6161741" cy="7010403"/>
            <a:chOff x="3191435" y="-5976"/>
            <a:chExt cx="6161741" cy="7010403"/>
          </a:xfrm>
        </p:grpSpPr>
        <p:cxnSp>
          <p:nvCxnSpPr>
            <p:cNvPr id="13" name="Straight Connector 12"/>
            <p:cNvCxnSpPr/>
            <p:nvPr userDrawn="1"/>
          </p:nvCxnSpPr>
          <p:spPr>
            <a:xfrm>
              <a:off x="3191435" y="-5976"/>
              <a:ext cx="6161741" cy="107576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918824" y="-5976"/>
              <a:ext cx="1308847" cy="5755341"/>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5809129" y="274918"/>
              <a:ext cx="3334871" cy="6627906"/>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6197600" y="3381192"/>
              <a:ext cx="2952376" cy="362323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285129" y="5677647"/>
              <a:ext cx="5068047" cy="1186329"/>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MAGENTA Title and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800"/>
              </a:spcBef>
              <a:buNone/>
              <a:defRPr/>
            </a:lvl1pPr>
            <a:lvl2pPr marL="231775" indent="-228600">
              <a:spcBef>
                <a:spcPts val="350"/>
              </a:spcBef>
              <a:buFont typeface="Arial" panose="020B0604020202020204" pitchFamily="34" charset="0"/>
              <a:buChar char="–"/>
              <a:defRPr/>
            </a:lvl2pPr>
            <a:lvl3pPr marL="461963" indent="-173038">
              <a:buFont typeface="Arial" panose="020B0604020202020204" pitchFamily="34" charset="0"/>
              <a:buChar char="•"/>
              <a:defRPr/>
            </a:lvl3pPr>
            <a:lvl4pPr marL="684213"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9"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148163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AY Take Away Slide">
    <p:spTree>
      <p:nvGrpSpPr>
        <p:cNvPr id="1" name=""/>
        <p:cNvGrpSpPr/>
        <p:nvPr/>
      </p:nvGrpSpPr>
      <p:grpSpPr>
        <a:xfrm>
          <a:off x="0" y="0"/>
          <a:ext cx="0" cy="0"/>
          <a:chOff x="0" y="0"/>
          <a:chExt cx="0" cy="0"/>
        </a:xfrm>
      </p:grpSpPr>
      <p:grpSp>
        <p:nvGrpSpPr>
          <p:cNvPr id="12" name="Group 11"/>
          <p:cNvGrpSpPr/>
          <p:nvPr userDrawn="1"/>
        </p:nvGrpSpPr>
        <p:grpSpPr>
          <a:xfrm>
            <a:off x="3191435" y="-5976"/>
            <a:ext cx="6161741" cy="7010403"/>
            <a:chOff x="3191435" y="-5976"/>
            <a:chExt cx="6161741" cy="7010403"/>
          </a:xfrm>
        </p:grpSpPr>
        <p:cxnSp>
          <p:nvCxnSpPr>
            <p:cNvPr id="13" name="Straight Connector 12"/>
            <p:cNvCxnSpPr/>
            <p:nvPr userDrawn="1"/>
          </p:nvCxnSpPr>
          <p:spPr>
            <a:xfrm>
              <a:off x="3191435" y="-5976"/>
              <a:ext cx="6161741" cy="1075765"/>
            </a:xfrm>
            <a:prstGeom prst="line">
              <a:avLst/>
            </a:prstGeom>
            <a:ln w="12700">
              <a:solidFill>
                <a:srgbClr val="8B898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918824" y="-5976"/>
              <a:ext cx="1308847" cy="5755341"/>
            </a:xfrm>
            <a:prstGeom prst="line">
              <a:avLst/>
            </a:prstGeom>
            <a:ln w="12700">
              <a:solidFill>
                <a:srgbClr val="8B898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5809129" y="274918"/>
              <a:ext cx="3334871" cy="6627906"/>
            </a:xfrm>
            <a:prstGeom prst="line">
              <a:avLst/>
            </a:prstGeom>
            <a:ln w="12700">
              <a:solidFill>
                <a:srgbClr val="8B898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6197600" y="3381192"/>
              <a:ext cx="2952376" cy="3623235"/>
            </a:xfrm>
            <a:prstGeom prst="line">
              <a:avLst/>
            </a:prstGeom>
            <a:ln w="12700">
              <a:solidFill>
                <a:srgbClr val="8B898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285129" y="5677647"/>
              <a:ext cx="5068047" cy="1186329"/>
            </a:xfrm>
            <a:prstGeom prst="line">
              <a:avLst/>
            </a:prstGeom>
            <a:ln w="12700">
              <a:solidFill>
                <a:srgbClr val="8B898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ctrTitle"/>
          </p:nvPr>
        </p:nvSpPr>
        <p:spPr>
          <a:xfrm>
            <a:off x="457200" y="728329"/>
            <a:ext cx="6078538" cy="3977117"/>
          </a:xfrm>
        </p:spPr>
        <p:txBody>
          <a:bodyPr/>
          <a:lstStyle>
            <a:lvl1pPr>
              <a:lnSpc>
                <a:spcPct val="80000"/>
              </a:lnSpc>
              <a:defRPr sz="5400" b="1">
                <a:solidFill>
                  <a:srgbClr val="8B8987"/>
                </a:solidFill>
              </a:defRPr>
            </a:lvl1pPr>
          </a:lstStyle>
          <a:p>
            <a:r>
              <a:rPr lang="en-US" dirty="0" smtClean="0"/>
              <a:t>Click to edit Master title style</a:t>
            </a:r>
            <a:endParaRPr lang="en-US" dirty="0"/>
          </a:p>
        </p:txBody>
      </p:sp>
      <p:sp>
        <p:nvSpPr>
          <p:cNvPr id="10" name="Text Placeholder 14"/>
          <p:cNvSpPr>
            <a:spLocks noGrp="1"/>
          </p:cNvSpPr>
          <p:nvPr>
            <p:ph type="body" sz="quarter" idx="10"/>
          </p:nvPr>
        </p:nvSpPr>
        <p:spPr>
          <a:xfrm>
            <a:off x="457200" y="136479"/>
            <a:ext cx="3932238" cy="443196"/>
          </a:xfrm>
        </p:spPr>
        <p:txBody>
          <a:bodyPr anchor="b"/>
          <a:lstStyle>
            <a:lvl1pPr marL="0" indent="0">
              <a:spcBef>
                <a:spcPts val="0"/>
              </a:spcBef>
              <a:buNone/>
              <a:defRPr sz="1600">
                <a:solidFill>
                  <a:srgbClr val="8B8987"/>
                </a:solidFill>
              </a:defRPr>
            </a:lvl1pPr>
          </a:lstStyle>
          <a:p>
            <a:pPr lvl="0"/>
            <a:r>
              <a:rPr lang="en-US" dirty="0" smtClean="0"/>
              <a:t>Click to edit Master text styles</a:t>
            </a:r>
          </a:p>
        </p:txBody>
      </p:sp>
    </p:spTree>
    <p:extLst>
      <p:ext uri="{BB962C8B-B14F-4D97-AF65-F5344CB8AC3E}">
        <p14:creationId xmlns:p14="http://schemas.microsoft.com/office/powerpoint/2010/main" val="161927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8B8987"/>
        </a:solidFill>
        <a:effectLst/>
      </p:bgPr>
    </p:bg>
    <p:spTree>
      <p:nvGrpSpPr>
        <p:cNvPr id="1" name=""/>
        <p:cNvGrpSpPr/>
        <p:nvPr/>
      </p:nvGrpSpPr>
      <p:grpSpPr>
        <a:xfrm>
          <a:off x="0" y="0"/>
          <a:ext cx="0" cy="0"/>
          <a:chOff x="0" y="0"/>
          <a:chExt cx="0" cy="0"/>
        </a:xfrm>
      </p:grpSpPr>
      <p:pic>
        <p:nvPicPr>
          <p:cNvPr id="7170" name="Picture 2" descr="\\psf\Dropbox\__FileExchange\__IMP__AJ-RD\_Ashleigh_file_exchange\S+G_AECOM_BrandTraining_2015\01_source_from_Dom\01_template_related\_artwork_exports\AECOM_GrayEnd_300-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78538" cy="1603375"/>
          </a:xfrm>
        </p:spPr>
        <p:txBody>
          <a:bodyPr/>
          <a:lstStyle>
            <a:lvl1pPr>
              <a:lnSpc>
                <a:spcPts val="4000"/>
              </a:lnSpc>
              <a:defRPr sz="36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spTree>
    <p:extLst>
      <p:ext uri="{BB962C8B-B14F-4D97-AF65-F5344CB8AC3E}">
        <p14:creationId xmlns:p14="http://schemas.microsoft.com/office/powerpoint/2010/main" val="7524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GRAY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Bus Flooding Resiliency</a:t>
            </a:r>
            <a:endParaRPr lang="en-US"/>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GRAY Title and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800"/>
              </a:spcBef>
              <a:buNone/>
              <a:defRPr/>
            </a:lvl1pPr>
            <a:lvl2pPr marL="231775" indent="-228600">
              <a:spcBef>
                <a:spcPts val="350"/>
              </a:spcBef>
              <a:buFont typeface="Arial" panose="020B0604020202020204" pitchFamily="34" charset="0"/>
              <a:buChar char="–"/>
              <a:defRPr/>
            </a:lvl2pPr>
            <a:lvl3pPr marL="461963" indent="-173038">
              <a:buFont typeface="Arial" panose="020B0604020202020204" pitchFamily="34" charset="0"/>
              <a:buChar char="•"/>
              <a:defRPr/>
            </a:lvl3pPr>
            <a:lvl4pPr marL="684213"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Bus Flooding Resiliency</a:t>
            </a:r>
            <a:endParaRPr lang="en-US"/>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189955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GRAY 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sz="2000" b="1"/>
            </a:lvl1pPr>
            <a:lvl2pPr marL="231775" indent="-231775">
              <a:buFont typeface="Arial" pitchFamily="34" charset="0"/>
              <a:buChar char="–"/>
              <a:defRPr/>
            </a:lvl2pPr>
            <a:lvl3pPr marL="455613" indent="-182563">
              <a:buFont typeface="Arial" pitchFamily="34" charset="0"/>
              <a:buChar char="•"/>
              <a:defRPr/>
            </a:lvl3pPr>
            <a:lvl4pPr marL="630238"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Bus Flooding Resiliency</a:t>
            </a:r>
            <a:endParaRPr lang="en-US" dirty="0"/>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GRAY 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GRAY 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Bus Flooding Resiliency</a:t>
            </a:r>
            <a:endParaRPr lang="en-US"/>
          </a:p>
        </p:txBody>
      </p:sp>
      <p:sp>
        <p:nvSpPr>
          <p:cNvPr id="9" name="Slide Number Placeholder 8"/>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Y Photo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9" name="Content Placeholder 8"/>
          <p:cNvSpPr>
            <a:spLocks noGrp="1"/>
          </p:cNvSpPr>
          <p:nvPr>
            <p:ph sz="quarter" idx="13"/>
          </p:nvPr>
        </p:nvSpPr>
        <p:spPr>
          <a:xfrm>
            <a:off x="457200" y="1371600"/>
            <a:ext cx="8229600"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 2 Photos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9" name="Content Placeholder 8"/>
          <p:cNvSpPr>
            <a:spLocks noGrp="1"/>
          </p:cNvSpPr>
          <p:nvPr>
            <p:ph sz="quarter" idx="13"/>
          </p:nvPr>
        </p:nvSpPr>
        <p:spPr>
          <a:xfrm>
            <a:off x="457200"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8"/>
          <p:cNvSpPr>
            <a:spLocks noGrp="1"/>
          </p:cNvSpPr>
          <p:nvPr>
            <p:ph sz="quarter" idx="14"/>
          </p:nvPr>
        </p:nvSpPr>
        <p:spPr>
          <a:xfrm>
            <a:off x="4754561"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9670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Y 4-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4" y="1371600"/>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dirty="0"/>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10" name="Content Placeholder 2"/>
          <p:cNvSpPr>
            <a:spLocks noGrp="1"/>
          </p:cNvSpPr>
          <p:nvPr>
            <p:ph sz="half" idx="13"/>
          </p:nvPr>
        </p:nvSpPr>
        <p:spPr>
          <a:xfrm>
            <a:off x="457200" y="3770723"/>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3"/>
          <p:cNvSpPr>
            <a:spLocks noGrp="1"/>
          </p:cNvSpPr>
          <p:nvPr>
            <p:ph sz="half" idx="14"/>
          </p:nvPr>
        </p:nvSpPr>
        <p:spPr>
          <a:xfrm>
            <a:off x="4754564" y="3770723"/>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2"/>
          <p:cNvSpPr>
            <a:spLocks noGrp="1"/>
          </p:cNvSpPr>
          <p:nvPr>
            <p:ph type="body" sz="quarter" idx="15" hasCustomPrompt="1"/>
          </p:nvPr>
        </p:nvSpPr>
        <p:spPr>
          <a:xfrm>
            <a:off x="457200" y="6032500"/>
            <a:ext cx="6078538" cy="325438"/>
          </a:xfrm>
        </p:spPr>
        <p:txBody>
          <a:bodyPr/>
          <a:lstStyle>
            <a:lvl1pPr marL="0" indent="0">
              <a:buNone/>
              <a:defRPr sz="900" b="1" baseline="0"/>
            </a:lvl1pPr>
            <a:lvl2pPr>
              <a:defRPr sz="900"/>
            </a:lvl2pPr>
            <a:lvl3pPr>
              <a:defRPr sz="900"/>
            </a:lvl3pPr>
            <a:lvl4pPr>
              <a:defRPr sz="900"/>
            </a:lvl4pPr>
            <a:lvl5pPr>
              <a:defRPr sz="900"/>
            </a:lvl5pPr>
          </a:lstStyle>
          <a:p>
            <a:pPr lvl="0"/>
            <a:r>
              <a:rPr lang="en-US" dirty="0" smtClean="0"/>
              <a:t>Insert footnote or citation</a:t>
            </a:r>
          </a:p>
        </p:txBody>
      </p:sp>
    </p:spTree>
    <p:extLst>
      <p:ext uri="{BB962C8B-B14F-4D97-AF65-F5344CB8AC3E}">
        <p14:creationId xmlns:p14="http://schemas.microsoft.com/office/powerpoint/2010/main" val="17141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GENTA 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sz="2000" b="1"/>
            </a:lvl1pPr>
            <a:lvl2pPr marL="231775" indent="-231775">
              <a:buFont typeface="Arial" pitchFamily="34" charset="0"/>
              <a:buChar char="–"/>
              <a:defRPr/>
            </a:lvl2pPr>
            <a:lvl3pPr marL="455613" indent="-182563">
              <a:buFont typeface="Arial" pitchFamily="34" charset="0"/>
              <a:buChar char="•"/>
              <a:defRPr/>
            </a:lvl3pPr>
            <a:lvl4pPr marL="630238"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9"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168154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EEN Title Slide">
    <p:bg>
      <p:bgPr>
        <a:solidFill>
          <a:schemeClr val="accent2"/>
        </a:solidFill>
        <a:effectLst/>
      </p:bgPr>
    </p:bg>
    <p:spTree>
      <p:nvGrpSpPr>
        <p:cNvPr id="1" name=""/>
        <p:cNvGrpSpPr/>
        <p:nvPr/>
      </p:nvGrpSpPr>
      <p:grpSpPr>
        <a:xfrm>
          <a:off x="0" y="0"/>
          <a:ext cx="0" cy="0"/>
          <a:chOff x="0" y="0"/>
          <a:chExt cx="0" cy="0"/>
        </a:xfrm>
      </p:grpSpPr>
      <p:pic>
        <p:nvPicPr>
          <p:cNvPr id="8194" name="Picture 2" descr="\\psf\Dropbox\__FileExchange\__IMP__AJ-RD\_Ashleigh_file_exchange\S+G_AECOM_BrandTraining_2015\01_source_from_Dom\01_template_related\_artwork_exports\AECOM_GreenTitle_Lockup_300-0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891338" y="6032500"/>
            <a:ext cx="2000178" cy="825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5948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grpSp>
        <p:nvGrpSpPr>
          <p:cNvPr id="11" name="Group 10"/>
          <p:cNvGrpSpPr/>
          <p:nvPr userDrawn="1"/>
        </p:nvGrpSpPr>
        <p:grpSpPr>
          <a:xfrm>
            <a:off x="5404513" y="-40944"/>
            <a:ext cx="3875964" cy="6755642"/>
            <a:chOff x="5404513" y="-40944"/>
            <a:chExt cx="3875964" cy="6755642"/>
          </a:xfrm>
        </p:grpSpPr>
        <p:cxnSp>
          <p:nvCxnSpPr>
            <p:cNvPr id="5" name="Straight Connector 4"/>
            <p:cNvCxnSpPr/>
            <p:nvPr userDrawn="1"/>
          </p:nvCxnSpPr>
          <p:spPr>
            <a:xfrm>
              <a:off x="7642746" y="-20472"/>
              <a:ext cx="1549021" cy="673517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298442" y="-27296"/>
              <a:ext cx="2982035" cy="139207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404513" y="-40944"/>
              <a:ext cx="3828196" cy="3166281"/>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GREEN Divider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4520"/>
            <a:ext cx="6078538" cy="2927350"/>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7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GREEN Take Away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28329"/>
            <a:ext cx="6078538" cy="3977117"/>
          </a:xfrm>
        </p:spPr>
        <p:txBody>
          <a:bodyPr/>
          <a:lstStyle>
            <a:lvl1pPr>
              <a:lnSpc>
                <a:spcPct val="80000"/>
              </a:lnSpc>
              <a:defRPr sz="5400" b="1">
                <a:solidFill>
                  <a:schemeClr val="accent2"/>
                </a:solidFill>
              </a:defRPr>
            </a:lvl1pPr>
          </a:lstStyle>
          <a:p>
            <a:r>
              <a:rPr lang="en-US" dirty="0" smtClean="0"/>
              <a:t>Click to edit Master title style</a:t>
            </a:r>
            <a:endParaRPr lang="en-US" dirty="0"/>
          </a:p>
        </p:txBody>
      </p:sp>
      <p:grpSp>
        <p:nvGrpSpPr>
          <p:cNvPr id="13" name="Group 12"/>
          <p:cNvGrpSpPr/>
          <p:nvPr userDrawn="1"/>
        </p:nvGrpSpPr>
        <p:grpSpPr>
          <a:xfrm>
            <a:off x="3191435" y="-5976"/>
            <a:ext cx="6161741" cy="7010403"/>
            <a:chOff x="3191435" y="-5976"/>
            <a:chExt cx="6161741" cy="7010403"/>
          </a:xfrm>
        </p:grpSpPr>
        <p:cxnSp>
          <p:nvCxnSpPr>
            <p:cNvPr id="4" name="Straight Connector 3"/>
            <p:cNvCxnSpPr/>
            <p:nvPr userDrawn="1"/>
          </p:nvCxnSpPr>
          <p:spPr>
            <a:xfrm>
              <a:off x="3191435" y="-5976"/>
              <a:ext cx="6161741" cy="1075765"/>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918824" y="-5976"/>
              <a:ext cx="1308847" cy="5755341"/>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5809129" y="274918"/>
              <a:ext cx="3334871" cy="6627906"/>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6197600" y="3381192"/>
              <a:ext cx="2952376" cy="3623235"/>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285129" y="5677647"/>
              <a:ext cx="5068047" cy="1186329"/>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 Placeholder 14"/>
          <p:cNvSpPr>
            <a:spLocks noGrp="1"/>
          </p:cNvSpPr>
          <p:nvPr>
            <p:ph type="body" sz="quarter" idx="10"/>
          </p:nvPr>
        </p:nvSpPr>
        <p:spPr>
          <a:xfrm>
            <a:off x="457200" y="136479"/>
            <a:ext cx="3932238" cy="443196"/>
          </a:xfrm>
        </p:spPr>
        <p:txBody>
          <a:bodyPr anchor="b"/>
          <a:lstStyle>
            <a:lvl1pPr marL="0" indent="0">
              <a:spcBef>
                <a:spcPts val="0"/>
              </a:spcBef>
              <a:buNone/>
              <a:defRPr sz="1600">
                <a:solidFill>
                  <a:schemeClr val="accent2"/>
                </a:solidFill>
              </a:defRPr>
            </a:lvl1pPr>
          </a:lstStyle>
          <a:p>
            <a:pPr lvl="0"/>
            <a:r>
              <a:rPr lang="en-US" dirty="0" smtClean="0"/>
              <a:t>Click to edit Master text styles</a:t>
            </a:r>
          </a:p>
        </p:txBody>
      </p:sp>
    </p:spTree>
    <p:extLst>
      <p:ext uri="{BB962C8B-B14F-4D97-AF65-F5344CB8AC3E}">
        <p14:creationId xmlns:p14="http://schemas.microsoft.com/office/powerpoint/2010/main" val="12294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GREEN End Slide">
    <p:bg>
      <p:bgPr>
        <a:solidFill>
          <a:schemeClr val="accent2"/>
        </a:solidFill>
        <a:effectLst/>
      </p:bgPr>
    </p:bg>
    <p:spTree>
      <p:nvGrpSpPr>
        <p:cNvPr id="1" name=""/>
        <p:cNvGrpSpPr/>
        <p:nvPr/>
      </p:nvGrpSpPr>
      <p:grpSpPr>
        <a:xfrm>
          <a:off x="0" y="0"/>
          <a:ext cx="0" cy="0"/>
          <a:chOff x="0" y="0"/>
          <a:chExt cx="0" cy="0"/>
        </a:xfrm>
      </p:grpSpPr>
      <p:pic>
        <p:nvPicPr>
          <p:cNvPr id="10242" name="Picture 2" descr="\\psf\Dropbox\__FileExchange\__IMP__AJ-RD\_Ashleigh_file_exchange\S+G_AECOM_BrandTraining_2015\01_source_from_Dom\01_template_related\_artwork_exports\AECOM_GreenEnd_300-1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968" y="0"/>
            <a:ext cx="29230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1874520"/>
            <a:ext cx="6059488"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12"/>
          <p:cNvSpPr>
            <a:spLocks noGrp="1"/>
          </p:cNvSpPr>
          <p:nvPr>
            <p:ph type="body" sz="quarter" idx="10" hasCustomPrompt="1"/>
          </p:nvPr>
        </p:nvSpPr>
        <p:spPr>
          <a:xfrm>
            <a:off x="457200" y="6375083"/>
            <a:ext cx="2166938" cy="182880"/>
          </a:xfrm>
        </p:spPr>
        <p:txBody>
          <a:bodyPr/>
          <a:lstStyle>
            <a:lvl1pPr>
              <a:buNone/>
              <a:defRPr sz="1500">
                <a:solidFill>
                  <a:schemeClr val="bg1"/>
                </a:solidFill>
              </a:defRPr>
            </a:lvl1pPr>
          </a:lstStyle>
          <a:p>
            <a:pPr lvl="0"/>
            <a:r>
              <a:rPr lang="en-US" dirty="0" smtClean="0"/>
              <a:t>Month Day, Year</a:t>
            </a:r>
            <a:endParaRPr lang="en-US" dirty="0"/>
          </a:p>
        </p:txBody>
      </p:sp>
    </p:spTree>
    <p:extLst>
      <p:ext uri="{BB962C8B-B14F-4D97-AF65-F5344CB8AC3E}">
        <p14:creationId xmlns:p14="http://schemas.microsoft.com/office/powerpoint/2010/main" val="66869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GREE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Bus Flooding Resiliency</a:t>
            </a:r>
            <a:endParaRPr lang="en-US"/>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26641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GREEN Title and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800"/>
              </a:spcBef>
              <a:buNone/>
              <a:defRPr/>
            </a:lvl1pPr>
            <a:lvl2pPr marL="231775" indent="-228600">
              <a:spcBef>
                <a:spcPts val="350"/>
              </a:spcBef>
              <a:buFont typeface="Arial" panose="020B0604020202020204" pitchFamily="34" charset="0"/>
              <a:buChar char="–"/>
              <a:defRPr/>
            </a:lvl2pPr>
            <a:lvl3pPr marL="461963" indent="-173038">
              <a:buFont typeface="Arial" panose="020B0604020202020204" pitchFamily="34" charset="0"/>
              <a:buChar char="•"/>
              <a:defRPr/>
            </a:lvl3pPr>
            <a:lvl4pPr marL="684213"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Bus Flooding Resiliency</a:t>
            </a:r>
            <a:endParaRPr lang="en-US"/>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71699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GREEN 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sz="2000" b="1"/>
            </a:lvl1pPr>
            <a:lvl2pPr marL="231775" indent="-231775">
              <a:buFont typeface="Arial" pitchFamily="34" charset="0"/>
              <a:buChar char="–"/>
              <a:defRPr/>
            </a:lvl2pPr>
            <a:lvl3pPr marL="455613" indent="-182563">
              <a:buFont typeface="Arial" pitchFamily="34" charset="0"/>
              <a:buChar char="•"/>
              <a:defRPr/>
            </a:lvl3pPr>
            <a:lvl4pPr marL="630238" indent="-173038">
              <a:buFont typeface="Courier New" panose="02070309020205020404" pitchFamily="49" charset="0"/>
              <a:buChar char="o"/>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Bus Flooding Resiliency</a:t>
            </a:r>
            <a:endParaRPr lang="en-US" dirty="0"/>
          </a:p>
        </p:txBody>
      </p:sp>
      <p:sp>
        <p:nvSpPr>
          <p:cNvPr id="6" name="Slide Number Placeholder 5"/>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174315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GREEN 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172533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GREEN 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Bus Flooding Resiliency</a:t>
            </a:r>
            <a:endParaRPr lang="en-US"/>
          </a:p>
        </p:txBody>
      </p:sp>
      <p:sp>
        <p:nvSpPr>
          <p:cNvPr id="9" name="Slide Number Placeholder 8"/>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242097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Photo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9" name="Content Placeholder 8"/>
          <p:cNvSpPr>
            <a:spLocks noGrp="1"/>
          </p:cNvSpPr>
          <p:nvPr>
            <p:ph sz="quarter" idx="13"/>
          </p:nvPr>
        </p:nvSpPr>
        <p:spPr>
          <a:xfrm>
            <a:off x="457200" y="1371600"/>
            <a:ext cx="8229600"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14448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MAGENTA 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9"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270549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EEN 2 Photos and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9" name="Content Placeholder 8"/>
          <p:cNvSpPr>
            <a:spLocks noGrp="1"/>
          </p:cNvSpPr>
          <p:nvPr>
            <p:ph sz="quarter" idx="13"/>
          </p:nvPr>
        </p:nvSpPr>
        <p:spPr>
          <a:xfrm>
            <a:off x="457200"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8"/>
          <p:cNvSpPr>
            <a:spLocks noGrp="1"/>
          </p:cNvSpPr>
          <p:nvPr>
            <p:ph sz="quarter" idx="14"/>
          </p:nvPr>
        </p:nvSpPr>
        <p:spPr>
          <a:xfrm>
            <a:off x="4754561" y="1371600"/>
            <a:ext cx="3932238" cy="2971800"/>
          </a:xfrm>
        </p:spPr>
        <p:txBody>
          <a:bodyPr/>
          <a:lstStyle>
            <a:lvl1pPr>
              <a:defRPr sz="2000"/>
            </a:lvl1pPr>
            <a:lvl2pPr>
              <a:defRPr sz="1800"/>
            </a:lvl2pPr>
            <a:lvl3pPr>
              <a:defRPr sz="1600"/>
            </a:lvl3pPr>
            <a:lvl4pPr>
              <a:defRPr sz="1400"/>
            </a:lvl4pPr>
            <a:lvl5pPr>
              <a:defRPr sz="1400">
                <a:latin typeface="AECOM Sans" panose="020B0504020202020204" pitchFamily="34" charset="0"/>
                <a:cs typeface="AECOM Sans" panose="020B05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34419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EN 4-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4" y="1371600"/>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Bus Flooding Resiliency</a:t>
            </a:r>
            <a:endParaRPr lang="en-US" dirty="0"/>
          </a:p>
        </p:txBody>
      </p:sp>
      <p:sp>
        <p:nvSpPr>
          <p:cNvPr id="7" name="Slide Number Placeholder 6"/>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
        <p:nvSpPr>
          <p:cNvPr id="10" name="Content Placeholder 2"/>
          <p:cNvSpPr>
            <a:spLocks noGrp="1"/>
          </p:cNvSpPr>
          <p:nvPr>
            <p:ph sz="half" idx="13"/>
          </p:nvPr>
        </p:nvSpPr>
        <p:spPr>
          <a:xfrm>
            <a:off x="457200" y="3770723"/>
            <a:ext cx="3932238"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3"/>
          <p:cNvSpPr>
            <a:spLocks noGrp="1"/>
          </p:cNvSpPr>
          <p:nvPr>
            <p:ph sz="half" idx="14"/>
          </p:nvPr>
        </p:nvSpPr>
        <p:spPr>
          <a:xfrm>
            <a:off x="4754564" y="3770723"/>
            <a:ext cx="3932236" cy="2261777"/>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2"/>
          <p:cNvSpPr>
            <a:spLocks noGrp="1"/>
          </p:cNvSpPr>
          <p:nvPr>
            <p:ph type="body" sz="quarter" idx="15" hasCustomPrompt="1"/>
          </p:nvPr>
        </p:nvSpPr>
        <p:spPr>
          <a:xfrm>
            <a:off x="457200" y="6032500"/>
            <a:ext cx="6078538" cy="325438"/>
          </a:xfrm>
        </p:spPr>
        <p:txBody>
          <a:bodyPr/>
          <a:lstStyle>
            <a:lvl1pPr marL="0" indent="0">
              <a:buNone/>
              <a:defRPr sz="900" b="1" baseline="0"/>
            </a:lvl1pPr>
            <a:lvl2pPr>
              <a:defRPr sz="900"/>
            </a:lvl2pPr>
            <a:lvl3pPr>
              <a:defRPr sz="900"/>
            </a:lvl3pPr>
            <a:lvl4pPr>
              <a:defRPr sz="900"/>
            </a:lvl4pPr>
            <a:lvl5pPr>
              <a:defRPr sz="900"/>
            </a:lvl5pPr>
          </a:lstStyle>
          <a:p>
            <a:pPr lvl="0"/>
            <a:r>
              <a:rPr lang="en-US" dirty="0" smtClean="0"/>
              <a:t>Insert footnote or citation</a:t>
            </a:r>
          </a:p>
        </p:txBody>
      </p:sp>
    </p:spTree>
    <p:extLst>
      <p:ext uri="{BB962C8B-B14F-4D97-AF65-F5344CB8AC3E}">
        <p14:creationId xmlns:p14="http://schemas.microsoft.com/office/powerpoint/2010/main" val="5901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GREE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Bus Flooding Resiliency</a:t>
            </a:r>
            <a:endParaRPr lang="en-US"/>
          </a:p>
        </p:txBody>
      </p:sp>
      <p:sp>
        <p:nvSpPr>
          <p:cNvPr id="5" name="Slide Number Placeholder 4"/>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14873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GREEN Index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b="0">
                <a:solidFill>
                  <a:schemeClr val="accent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Bus Flooding Resiliency</a:t>
            </a:r>
            <a:endParaRPr lang="en-US"/>
          </a:p>
        </p:txBody>
      </p:sp>
      <p:sp>
        <p:nvSpPr>
          <p:cNvPr id="5" name="Slide Number Placeholder 4"/>
          <p:cNvSpPr>
            <a:spLocks noGrp="1"/>
          </p:cNvSpPr>
          <p:nvPr>
            <p:ph type="sldNum" sz="quarter" idx="12"/>
          </p:nvPr>
        </p:nvSpPr>
        <p:spPr/>
        <p:txBody>
          <a:bodyPr/>
          <a:lstStyle/>
          <a:p>
            <a:r>
              <a:rPr lang="en-US" dirty="0" smtClean="0"/>
              <a:t>Page </a:t>
            </a:r>
            <a:fld id="{292FEF09-04D1-447B-9F98-7000E0D5D333}" type="slidenum">
              <a:rPr lang="en-US" smtClean="0"/>
              <a:pPr/>
              <a:t>‹#›</a:t>
            </a:fld>
            <a:endParaRPr lang="en-US" dirty="0"/>
          </a:p>
        </p:txBody>
      </p:sp>
    </p:spTree>
    <p:extLst>
      <p:ext uri="{BB962C8B-B14F-4D97-AF65-F5344CB8AC3E}">
        <p14:creationId xmlns:p14="http://schemas.microsoft.com/office/powerpoint/2010/main" val="27301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MAGENTA 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Footer Placeholder 4"/>
          <p:cNvSpPr>
            <a:spLocks noGrp="1"/>
          </p:cNvSpPr>
          <p:nvPr>
            <p:ph type="ftr" sz="quarter" idx="10"/>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11" name="Slide Number Placeholder 5"/>
          <p:cNvSpPr>
            <a:spLocks noGrp="1"/>
          </p:cNvSpPr>
          <p:nvPr>
            <p:ph type="sldNum" sz="quarter" idx="11"/>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62538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631825"/>
            <a:ext cx="8790039" cy="80467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1" y="-593457"/>
            <a:ext cx="8225603" cy="520785"/>
            <a:chOff x="457201" y="-593457"/>
            <a:chExt cx="8225603" cy="520785"/>
          </a:xfrm>
        </p:grpSpPr>
        <p:cxnSp>
          <p:nvCxnSpPr>
            <p:cNvPr id="27" name="Straight Connector 26"/>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0" y="6798366"/>
            <a:ext cx="9144000" cy="546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9451" y="-184724"/>
            <a:ext cx="648062" cy="582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38" name="Picture 2" descr="\\psf\Dropbox\__FileExchange\__IMP__AJ-RD\_Ashleigh_file_exchange\S+G_AECOM_BrandTraining_2015\01_source_from_Dom\01_template_related\_artwork_exports\AECOM_SlideMasterLogo_300-19.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
        <p:nvSpPr>
          <p:cNvPr id="39" name="Footer Placeholder 4"/>
          <p:cNvSpPr>
            <a:spLocks noGrp="1"/>
          </p:cNvSpPr>
          <p:nvPr>
            <p:ph type="ftr" sz="quarter" idx="3"/>
          </p:nvPr>
        </p:nvSpPr>
        <p:spPr>
          <a:xfrm>
            <a:off x="457200" y="6552838"/>
            <a:ext cx="3437906" cy="235311"/>
          </a:xfrm>
          <a:prstGeom prst="rect">
            <a:avLst/>
          </a:prstGeom>
        </p:spPr>
        <p:txBody>
          <a:bodyPr/>
          <a:lstStyle>
            <a:lvl1pPr>
              <a:defRPr sz="1100"/>
            </a:lvl1pPr>
          </a:lstStyle>
          <a:p>
            <a:r>
              <a:rPr lang="en-US" dirty="0" smtClean="0"/>
              <a:t>Bus Flooding Resiliency</a:t>
            </a:r>
            <a:endParaRPr lang="en-US" dirty="0"/>
          </a:p>
        </p:txBody>
      </p:sp>
      <p:sp>
        <p:nvSpPr>
          <p:cNvPr id="40" name="Slide Number Placeholder 5"/>
          <p:cNvSpPr>
            <a:spLocks noGrp="1"/>
          </p:cNvSpPr>
          <p:nvPr>
            <p:ph type="sldNum" sz="quarter" idx="4"/>
          </p:nvPr>
        </p:nvSpPr>
        <p:spPr>
          <a:xfrm>
            <a:off x="8090908" y="6552838"/>
            <a:ext cx="892772" cy="235312"/>
          </a:xfrm>
          <a:prstGeom prst="rect">
            <a:avLst/>
          </a:prstGeom>
        </p:spPr>
        <p:txBody>
          <a:bodyPr/>
          <a:lstStyle>
            <a:lvl1pPr>
              <a:defRPr sz="1200"/>
            </a:lvl1pPr>
          </a:lstStyle>
          <a:p>
            <a:pPr algn="r"/>
            <a:r>
              <a:rPr lang="en-US" dirty="0" smtClean="0"/>
              <a:t>Page </a:t>
            </a:r>
            <a:fld id="{292FEF09-04D1-447B-9F98-7000E0D5D333}" type="slidenum">
              <a:rPr lang="en-US" smtClean="0"/>
              <a:pPr algn="r"/>
              <a:t>‹#›</a:t>
            </a:fld>
            <a:endParaRPr lang="en-US" dirty="0"/>
          </a:p>
        </p:txBody>
      </p:sp>
    </p:spTree>
    <p:extLst>
      <p:ext uri="{BB962C8B-B14F-4D97-AF65-F5344CB8AC3E}">
        <p14:creationId xmlns:p14="http://schemas.microsoft.com/office/powerpoint/2010/main" val="107119415"/>
      </p:ext>
    </p:extLst>
  </p:cSld>
  <p:clrMap bg1="lt1" tx1="dk1" bg2="lt2" tx2="dk2" accent1="accent1" accent2="accent2" accent3="accent3" accent4="accent4" accent5="accent5" accent6="accent6" hlink="hlink" folHlink="folHlink"/>
  <p:sldLayoutIdLst>
    <p:sldLayoutId id="2147483694" r:id="rId1"/>
    <p:sldLayoutId id="2147483763" r:id="rId2"/>
    <p:sldLayoutId id="2147483764" r:id="rId3"/>
    <p:sldLayoutId id="2147483708"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9" r:id="rId14"/>
    <p:sldLayoutId id="214748383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accent4"/>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74" y="631825"/>
            <a:ext cx="8683625" cy="612775"/>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0" y="6798366"/>
            <a:ext cx="9144000" cy="54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451" y="-184724"/>
            <a:ext cx="648062" cy="5829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29" name="Picture 2" descr="\\psf\Dropbox\__FileExchange\__IMP__AJ-RD\_Ashleigh_file_exchange\S+G_AECOM_BrandTraining_2015\01_source_from_Dom\01_template_related\_artwork_exports\AECOM_SlideMasterLogo_300-19.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19240"/>
      </p:ext>
    </p:extLst>
  </p:cSld>
  <p:clrMap bg1="lt1" tx1="dk1" bg2="lt2" tx2="dk2" accent1="accent1" accent2="accent2" accent3="accent3" accent4="accent4" accent5="accent5" accent6="accent6" hlink="hlink" folHlink="folHlink"/>
  <p:sldLayoutIdLst>
    <p:sldLayoutId id="2147483760" r:id="rId1"/>
    <p:sldLayoutId id="2147483829" r:id="rId2"/>
    <p:sldLayoutId id="2147483747" r:id="rId3"/>
    <p:sldLayoutId id="2147483748" r:id="rId4"/>
    <p:sldLayoutId id="2147483707"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7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2400" b="1" kern="1200">
          <a:solidFill>
            <a:schemeClr val="accent3"/>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3288"/>
            <a:ext cx="8229600" cy="80467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6382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0" y="6798366"/>
            <a:ext cx="9144000" cy="5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451" y="-184724"/>
            <a:ext cx="648062" cy="582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9451" y="127588"/>
            <a:ext cx="648062" cy="246221"/>
          </a:xfrm>
          <a:prstGeom prst="rect">
            <a:avLst/>
          </a:prstGeom>
          <a:noFill/>
        </p:spPr>
        <p:txBody>
          <a:bodyPr wrap="square" rtlCol="0">
            <a:spAutoFit/>
          </a:bodyPr>
          <a:lstStyle/>
          <a:p>
            <a:pPr algn="ctr"/>
            <a:fld id="{2D4AB855-CECC-48DA-B4FB-C449FA882C71}" type="slidenum">
              <a:rPr lang="en-US" sz="1000" smtClean="0">
                <a:solidFill>
                  <a:schemeClr val="bg1"/>
                </a:solidFill>
              </a:rPr>
              <a:pPr algn="ctr"/>
              <a:t>‹#›</a:t>
            </a:fld>
            <a:endParaRPr lang="en-US" sz="1000" dirty="0">
              <a:solidFill>
                <a:schemeClr val="bg1"/>
              </a:solidFill>
            </a:endParaRPr>
          </a:p>
        </p:txBody>
      </p:sp>
      <p:pic>
        <p:nvPicPr>
          <p:cNvPr id="29" name="Picture 2" descr="\\psf\Dropbox\__FileExchange\__IMP__AJ-RD\_Ashleigh_file_exchange\S+G_AECOM_BrandTraining_2015\01_source_from_Dom\01_template_related\_artwork_exports\AECOM_SlideMasterLogo_300-19.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2650" t="-16681"/>
          <a:stretch/>
        </p:blipFill>
        <p:spPr bwMode="auto">
          <a:xfrm>
            <a:off x="8072627" y="40512"/>
            <a:ext cx="1071373" cy="4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43085"/>
      </p:ext>
    </p:extLst>
  </p:cSld>
  <p:clrMap bg1="lt1" tx1="dk1" bg2="lt2" tx2="dk2" accent1="accent1" accent2="accent2" accent3="accent3" accent4="accent4" accent5="accent5" accent6="accent6" hlink="hlink" folHlink="folHlink"/>
  <p:sldLayoutIdLst>
    <p:sldLayoutId id="2147483661" r:id="rId1"/>
    <p:sldLayoutId id="2147483712" r:id="rId2"/>
    <p:sldLayoutId id="2147483663" r:id="rId3"/>
    <p:sldLayoutId id="2147483704"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821" r:id="rId14"/>
    <p:sldLayoutId id="2147483823" r:id="rId15"/>
    <p:sldLayoutId id="2147483824" r:id="rId16"/>
    <p:sldLayoutId id="2147483825" r:id="rId17"/>
    <p:sldLayoutId id="2147483827" r:id="rId18"/>
    <p:sldLayoutId id="2147483828" r:id="rId19"/>
    <p:sldLayoutId id="214748383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accent1"/>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r>
              <a:rPr lang="en-US" smtClean="0"/>
              <a:t>Bus Flooding Resiliency</a:t>
            </a:r>
            <a:endParaRPr lang="en-US" dirty="0"/>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mn-lt"/>
                <a:cs typeface="Arial" pitchFamily="34" charset="0"/>
              </a:defRPr>
            </a:lvl1pPr>
          </a:lstStyle>
          <a:p>
            <a:r>
              <a:rPr lang="en-US" dirty="0" smtClean="0"/>
              <a:t>Page </a:t>
            </a:r>
            <a:fld id="{292FEF09-04D1-447B-9F98-7000E0D5D333}" type="slidenum">
              <a:rPr lang="en-US" smtClean="0"/>
              <a:pPr/>
              <a:t>‹#›</a:t>
            </a:fld>
            <a:endParaRPr lang="en-US" dirty="0"/>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883703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3" r:id="rId3"/>
    <p:sldLayoutId id="2147483802" r:id="rId4"/>
    <p:sldLayoutId id="2147483803" r:id="rId5"/>
    <p:sldLayoutId id="2147483804" r:id="rId6"/>
    <p:sldLayoutId id="214748380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r>
              <a:rPr lang="en-US" smtClean="0"/>
              <a:t>Bus Flooding Resiliency</a:t>
            </a:r>
            <a:endParaRPr lang="en-US" dirty="0"/>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mn-lt"/>
                <a:cs typeface="Arial" pitchFamily="34" charset="0"/>
              </a:defRPr>
            </a:lvl1pPr>
          </a:lstStyle>
          <a:p>
            <a:r>
              <a:rPr lang="en-US" dirty="0" smtClean="0"/>
              <a:t>Page </a:t>
            </a:r>
            <a:fld id="{292FEF09-04D1-447B-9F98-7000E0D5D333}" type="slidenum">
              <a:rPr lang="en-US" smtClean="0"/>
              <a:pPr/>
              <a:t>‹#›</a:t>
            </a:fld>
            <a:endParaRPr lang="en-US" dirty="0"/>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59" r:id="rId1"/>
    <p:sldLayoutId id="2147483656" r:id="rId2"/>
    <p:sldLayoutId id="2147483713" r:id="rId3"/>
    <p:sldLayoutId id="2147483705" r:id="rId4"/>
    <p:sldLayoutId id="2147483650" r:id="rId5"/>
    <p:sldLayoutId id="2147483709" r:id="rId6"/>
    <p:sldLayoutId id="2147483657" r:id="rId7"/>
    <p:sldLayoutId id="2147483658" r:id="rId8"/>
    <p:sldLayoutId id="2147483653" r:id="rId9"/>
    <p:sldLayoutId id="2147483652" r:id="rId10"/>
    <p:sldLayoutId id="2147483711" r:id="rId11"/>
    <p:sldLayoutId id="214748371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mn-lt"/>
                <a:cs typeface="Arial" panose="020B0604020202020204" pitchFamily="34" charset="0"/>
              </a:defRPr>
            </a:lvl1pPr>
          </a:lstStyle>
          <a:p>
            <a:r>
              <a:rPr lang="en-US" smtClean="0"/>
              <a:t>Bus Flooding Resiliency</a:t>
            </a:r>
            <a:endParaRPr lang="en-US" dirty="0"/>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mn-lt"/>
                <a:cs typeface="Arial" pitchFamily="34" charset="0"/>
              </a:defRPr>
            </a:lvl1pPr>
          </a:lstStyle>
          <a:p>
            <a:r>
              <a:rPr lang="en-US" dirty="0" smtClean="0"/>
              <a:t>Page </a:t>
            </a:r>
            <a:fld id="{292FEF09-04D1-447B-9F98-7000E0D5D333}" type="slidenum">
              <a:rPr lang="en-US" smtClean="0"/>
              <a:pPr/>
              <a:t>‹#›</a:t>
            </a:fld>
            <a:endParaRPr lang="en-US" dirty="0"/>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9687270"/>
      </p:ext>
    </p:extLst>
  </p:cSld>
  <p:clrMap bg1="lt1" tx1="dk1" bg2="lt2" tx2="dk2" accent1="accent1" accent2="accent2" accent3="accent3" accent4="accent4" accent5="accent5" accent6="accent6" hlink="hlink" folHlink="folHlink"/>
  <p:sldLayoutIdLst>
    <p:sldLayoutId id="2147483672" r:id="rId1"/>
    <p:sldLayoutId id="2147483732" r:id="rId2"/>
    <p:sldLayoutId id="2147483733" r:id="rId3"/>
    <p:sldLayoutId id="2147483706"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7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2400" b="1" kern="1200">
          <a:solidFill>
            <a:schemeClr val="accent2"/>
          </a:solidFill>
          <a:latin typeface="+mj-lt"/>
          <a:ea typeface="+mj-ea"/>
          <a:cs typeface="Arial" panose="020B0604020202020204" pitchFamily="34" charset="0"/>
        </a:defRPr>
      </a:lvl1pPr>
    </p:titleStyle>
    <p:bodyStyle>
      <a:lvl1pPr marL="231775" indent="-231775" algn="l" defTabSz="914400" rtl="0" eaLnBrk="1" latinLnBrk="0" hangingPunct="1">
        <a:spcBef>
          <a:spcPts val="12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9.em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9.emf"/><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image" Target="../media/image29.emf"/><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6" name="Title 1"/>
          <p:cNvSpPr txBox="1">
            <a:spLocks/>
          </p:cNvSpPr>
          <p:nvPr/>
        </p:nvSpPr>
        <p:spPr>
          <a:xfrm>
            <a:off x="457200" y="4038600"/>
            <a:ext cx="6078537" cy="160337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600" b="0" kern="1200">
                <a:solidFill>
                  <a:schemeClr val="bg1"/>
                </a:solidFill>
                <a:latin typeface="+mj-lt"/>
                <a:ea typeface="+mj-ea"/>
                <a:cs typeface="Arial" panose="020B0604020202020204" pitchFamily="34" charset="0"/>
              </a:defRPr>
            </a:lvl1pPr>
          </a:lstStyle>
          <a:p>
            <a:pPr algn="ctr"/>
            <a:r>
              <a:rPr lang="en-US" b="1" dirty="0" smtClean="0">
                <a:solidFill>
                  <a:schemeClr val="bg1">
                    <a:alpha val="80000"/>
                  </a:schemeClr>
                </a:solidFill>
                <a:effectLst>
                  <a:reflection blurRad="6350" stA="50000" endA="300" endPos="50000" dist="29997" dir="5400000" sy="-100000" algn="bl" rotWithShape="0"/>
                </a:effectLst>
              </a:rPr>
              <a:t>Flooding Resilience Plan for Bus Operations</a:t>
            </a:r>
            <a:endParaRPr lang="en-US" b="1" dirty="0">
              <a:solidFill>
                <a:schemeClr val="bg1">
                  <a:alpha val="80000"/>
                </a:schemeClr>
              </a:solidFill>
              <a:effectLst>
                <a:reflection blurRad="6350" stA="50000" endA="300" endPos="50000" dist="29997" dir="5400000" sy="-100000" algn="bl" rotWithShape="0"/>
              </a:effectLst>
            </a:endParaRPr>
          </a:p>
        </p:txBody>
      </p:sp>
      <p:sp>
        <p:nvSpPr>
          <p:cNvPr id="17" name="Subtitle 2"/>
          <p:cNvSpPr txBox="1">
            <a:spLocks/>
          </p:cNvSpPr>
          <p:nvPr/>
        </p:nvSpPr>
        <p:spPr>
          <a:xfrm>
            <a:off x="457199" y="5260818"/>
            <a:ext cx="6059489" cy="1423149"/>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2400" kern="1200">
                <a:solidFill>
                  <a:schemeClr val="bg1"/>
                </a:solidFill>
                <a:latin typeface="+mn-lt"/>
                <a:ea typeface="+mn-ea"/>
                <a:cs typeface="Arial" panose="020B0604020202020204" pitchFamily="34" charset="0"/>
              </a:defRPr>
            </a:lvl1pPr>
            <a:lvl2pPr marL="457200" indent="0" algn="ctr" defTabSz="914400" rtl="0" eaLnBrk="1" latinLnBrk="0" hangingPunct="1">
              <a:spcBef>
                <a:spcPts val="400"/>
              </a:spcBef>
              <a:buFont typeface="Arial" pitchFamily="34" charset="0"/>
              <a:buNone/>
              <a:defRPr sz="2000" kern="1200">
                <a:solidFill>
                  <a:schemeClr val="tx1">
                    <a:tint val="75000"/>
                  </a:schemeClr>
                </a:solidFill>
                <a:latin typeface="+mn-lt"/>
                <a:ea typeface="+mn-ea"/>
                <a:cs typeface="Arial" panose="020B0604020202020204" pitchFamily="34" charset="0"/>
              </a:defRPr>
            </a:lvl2pPr>
            <a:lvl3pPr marL="914400" indent="0" algn="ctr" defTabSz="914400" rtl="0" eaLnBrk="1" latinLnBrk="0" hangingPunct="1">
              <a:spcBef>
                <a:spcPct val="20000"/>
              </a:spcBef>
              <a:buFont typeface="Courier New" panose="02070309020205020404" pitchFamily="49" charset="0"/>
              <a:buNone/>
              <a:defRPr sz="1800" kern="1200">
                <a:solidFill>
                  <a:schemeClr val="tx1">
                    <a:tint val="75000"/>
                  </a:schemeClr>
                </a:solidFill>
                <a:latin typeface="+mn-lt"/>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pc="200" dirty="0" smtClean="0"/>
              <a:t>IDENTIFY – ASSESS – MITIGATE</a:t>
            </a:r>
            <a:endParaRPr lang="en-US" spc="200" dirty="0"/>
          </a:p>
        </p:txBody>
      </p:sp>
      <p:sp>
        <p:nvSpPr>
          <p:cNvPr id="18" name="Text Placeholder 12"/>
          <p:cNvSpPr txBox="1">
            <a:spLocks/>
          </p:cNvSpPr>
          <p:nvPr/>
        </p:nvSpPr>
        <p:spPr>
          <a:xfrm>
            <a:off x="457199" y="6032500"/>
            <a:ext cx="6078538" cy="525463"/>
          </a:xfrm>
          <a:prstGeom prst="rect">
            <a:avLst/>
          </a:prstGeom>
        </p:spPr>
        <p:txBody>
          <a:bodyPr vert="horz" lIns="0" tIns="0" rIns="0" bIns="0" rtlCol="0">
            <a:noAutofit/>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kern="1200">
                <a:solidFill>
                  <a:schemeClr val="bg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defRPr/>
            </a:pPr>
            <a:r>
              <a:rPr lang="en-US" dirty="0" smtClean="0"/>
              <a:t>Project Summary Presentation		            	</a:t>
            </a:r>
            <a:r>
              <a:rPr lang="en-US" dirty="0" smtClean="0"/>
              <a:t>March 2018</a:t>
            </a:r>
            <a:endParaRPr lang="en-US" dirty="0" smtClean="0"/>
          </a:p>
          <a:p>
            <a:pPr>
              <a:spcBef>
                <a:spcPts val="0"/>
              </a:spcBef>
            </a:pPr>
            <a:endParaRPr lang="en-US" dirty="0"/>
          </a:p>
        </p:txBody>
      </p:sp>
      <p:grpSp>
        <p:nvGrpSpPr>
          <p:cNvPr id="19" name="Group 18"/>
          <p:cNvGrpSpPr/>
          <p:nvPr/>
        </p:nvGrpSpPr>
        <p:grpSpPr>
          <a:xfrm>
            <a:off x="-88710" y="-20472"/>
            <a:ext cx="9369188" cy="3214048"/>
            <a:chOff x="-88710" y="-20472"/>
            <a:chExt cx="9369188" cy="3214048"/>
          </a:xfrm>
        </p:grpSpPr>
        <p:cxnSp>
          <p:nvCxnSpPr>
            <p:cNvPr id="20" name="Straight Connector 19"/>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382" y="5351915"/>
            <a:ext cx="1371600" cy="1371600"/>
          </a:xfrm>
          <a:prstGeom prst="rect">
            <a:avLst/>
          </a:prstGeom>
        </p:spPr>
      </p:pic>
    </p:spTree>
    <p:extLst>
      <p:ext uri="{BB962C8B-B14F-4D97-AF65-F5344CB8AC3E}">
        <p14:creationId xmlns:p14="http://schemas.microsoft.com/office/powerpoint/2010/main" val="42187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7200" y="1928813"/>
            <a:ext cx="1792288" cy="1937708"/>
            <a:chOff x="3794760" y="3895725"/>
            <a:chExt cx="1554480" cy="1680605"/>
          </a:xfrm>
        </p:grpSpPr>
        <p:sp>
          <p:nvSpPr>
            <p:cNvPr id="7" name="Rectangle 6"/>
            <p:cNvSpPr/>
            <p:nvPr/>
          </p:nvSpPr>
          <p:spPr>
            <a:xfrm>
              <a:off x="3794760" y="3895725"/>
              <a:ext cx="1554480" cy="1676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387" y="4412168"/>
              <a:ext cx="1181575" cy="116416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2606674" y="1874520"/>
            <a:ext cx="3929064" cy="2927350"/>
          </a:xfrm>
        </p:spPr>
        <p:txBody>
          <a:bodyPr/>
          <a:lstStyle/>
          <a:p>
            <a:pPr>
              <a:lnSpc>
                <a:spcPct val="100000"/>
              </a:lnSpc>
            </a:pPr>
            <a:r>
              <a:rPr lang="en-US" sz="2000" dirty="0"/>
              <a:t>future</a:t>
            </a:r>
            <a:r>
              <a:rPr lang="en-US" sz="3200" b="1" dirty="0" smtClean="0"/>
              <a:t> </a:t>
            </a:r>
            <a:r>
              <a:rPr lang="en-US" sz="3200" b="1" dirty="0"/>
              <a:t>climate </a:t>
            </a:r>
            <a:r>
              <a:rPr lang="en-US" sz="3200" b="1" dirty="0" smtClean="0"/>
              <a:t>change </a:t>
            </a:r>
            <a:r>
              <a:rPr lang="en-US" sz="2000" dirty="0"/>
              <a:t>risk</a:t>
            </a:r>
            <a:r>
              <a:rPr lang="en-US" sz="2000" dirty="0" smtClean="0"/>
              <a:t> </a:t>
            </a:r>
            <a:r>
              <a:rPr lang="en-US" sz="2000" dirty="0"/>
              <a:t>analysis</a:t>
            </a:r>
          </a:p>
        </p:txBody>
      </p:sp>
    </p:spTree>
    <p:extLst>
      <p:ext uri="{BB962C8B-B14F-4D97-AF65-F5344CB8AC3E}">
        <p14:creationId xmlns:p14="http://schemas.microsoft.com/office/powerpoint/2010/main" val="177404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Task 3:  Future Climate Change Impact </a:t>
            </a:r>
            <a:br>
              <a:rPr lang="en-US" dirty="0" smtClean="0"/>
            </a:br>
            <a:r>
              <a:rPr lang="en-US" dirty="0" smtClean="0"/>
              <a:t>		on Flooding</a:t>
            </a:r>
            <a:endParaRPr lang="en-US" dirty="0"/>
          </a:p>
        </p:txBody>
      </p:sp>
      <p:sp>
        <p:nvSpPr>
          <p:cNvPr id="5" name="Text Placeholder 4"/>
          <p:cNvSpPr>
            <a:spLocks noGrp="1"/>
          </p:cNvSpPr>
          <p:nvPr>
            <p:ph type="body" idx="1"/>
          </p:nvPr>
        </p:nvSpPr>
        <p:spPr/>
        <p:txBody>
          <a:bodyPr/>
          <a:lstStyle/>
          <a:p>
            <a:r>
              <a:rPr lang="en-US" dirty="0"/>
              <a:t>Scope / </a:t>
            </a:r>
            <a:r>
              <a:rPr lang="en-US" dirty="0" smtClean="0"/>
              <a:t>Tasks</a:t>
            </a:r>
            <a:endParaRPr lang="en-US" dirty="0"/>
          </a:p>
        </p:txBody>
      </p:sp>
      <p:sp>
        <p:nvSpPr>
          <p:cNvPr id="3" name="Content Placeholder 2"/>
          <p:cNvSpPr>
            <a:spLocks noGrp="1"/>
          </p:cNvSpPr>
          <p:nvPr>
            <p:ph sz="half" idx="2"/>
          </p:nvPr>
        </p:nvSpPr>
        <p:spPr/>
        <p:txBody>
          <a:bodyPr/>
          <a:lstStyle/>
          <a:p>
            <a:r>
              <a:rPr lang="en-US" sz="1800" dirty="0" smtClean="0"/>
              <a:t>Analyze existing climate change data and apply the data to develop a revised footprint for potential flooding</a:t>
            </a:r>
          </a:p>
          <a:p>
            <a:r>
              <a:rPr lang="en-US" sz="1800" dirty="0" smtClean="0"/>
              <a:t>Update the vulnerability risk matrix</a:t>
            </a:r>
          </a:p>
          <a:p>
            <a:r>
              <a:rPr lang="en-US" sz="1800" dirty="0" smtClean="0"/>
              <a:t>Confirm or revise selection of bus routes for re-route planning</a:t>
            </a:r>
          </a:p>
        </p:txBody>
      </p:sp>
      <p:sp>
        <p:nvSpPr>
          <p:cNvPr id="6" name="Text Placeholder 5"/>
          <p:cNvSpPr>
            <a:spLocks noGrp="1"/>
          </p:cNvSpPr>
          <p:nvPr>
            <p:ph type="body" sz="quarter" idx="3"/>
          </p:nvPr>
        </p:nvSpPr>
        <p:spPr/>
        <p:txBody>
          <a:bodyPr/>
          <a:lstStyle/>
          <a:p>
            <a:r>
              <a:rPr lang="en-US" dirty="0" smtClean="0"/>
              <a:t>Deliverables</a:t>
            </a:r>
            <a:endParaRPr lang="en-US" dirty="0"/>
          </a:p>
        </p:txBody>
      </p:sp>
      <p:sp>
        <p:nvSpPr>
          <p:cNvPr id="7" name="Content Placeholder 6"/>
          <p:cNvSpPr>
            <a:spLocks noGrp="1"/>
          </p:cNvSpPr>
          <p:nvPr>
            <p:ph sz="quarter" idx="4"/>
          </p:nvPr>
        </p:nvSpPr>
        <p:spPr/>
        <p:txBody>
          <a:bodyPr/>
          <a:lstStyle/>
          <a:p>
            <a:pPr>
              <a:spcBef>
                <a:spcPts val="600"/>
              </a:spcBef>
            </a:pPr>
            <a:r>
              <a:rPr lang="en-US" sz="1800" dirty="0"/>
              <a:t>Tech </a:t>
            </a:r>
            <a:r>
              <a:rPr lang="en-US" sz="1800" dirty="0" smtClean="0"/>
              <a:t>memo / presentation </a:t>
            </a:r>
            <a:r>
              <a:rPr lang="en-US" sz="1800" dirty="0"/>
              <a:t>summarizing </a:t>
            </a:r>
            <a:r>
              <a:rPr lang="en-US" sz="1800" dirty="0" smtClean="0"/>
              <a:t>climate impact projections, analysis findings</a:t>
            </a:r>
            <a:r>
              <a:rPr lang="en-US" sz="1800" dirty="0"/>
              <a:t>, including </a:t>
            </a:r>
            <a:r>
              <a:rPr lang="en-US" sz="1800" dirty="0" smtClean="0"/>
              <a:t>revised maps and route recommendations</a:t>
            </a:r>
          </a:p>
          <a:p>
            <a:pPr>
              <a:spcBef>
                <a:spcPts val="600"/>
              </a:spcBef>
            </a:pPr>
            <a:endParaRPr lang="en-US" dirty="0" smtClean="0"/>
          </a:p>
          <a:p>
            <a:r>
              <a:rPr lang="en-US" sz="1800" dirty="0"/>
              <a:t>Steering Committee </a:t>
            </a:r>
            <a:r>
              <a:rPr lang="en-US" sz="1800" dirty="0" smtClean="0"/>
              <a:t>meeting</a:t>
            </a:r>
            <a:endParaRPr lang="en-US" sz="1800" dirty="0"/>
          </a:p>
          <a:p>
            <a:pPr>
              <a:spcBef>
                <a:spcPts val="600"/>
              </a:spcBef>
            </a:pPr>
            <a:endParaRPr lang="en-US" dirty="0"/>
          </a:p>
        </p:txBody>
      </p:sp>
      <p:sp>
        <p:nvSpPr>
          <p:cNvPr id="18" name="Oval 17"/>
          <p:cNvSpPr>
            <a:spLocks noChangeAspect="1"/>
          </p:cNvSpPr>
          <p:nvPr/>
        </p:nvSpPr>
        <p:spPr>
          <a:xfrm>
            <a:off x="8350886" y="631825"/>
            <a:ext cx="594360" cy="594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endParaRPr lang="en-US" sz="1600" dirty="0"/>
          </a:p>
        </p:txBody>
      </p:sp>
      <p:sp>
        <p:nvSpPr>
          <p:cNvPr id="22" name="Text Placeholder 6"/>
          <p:cNvSpPr txBox="1">
            <a:spLocks/>
          </p:cNvSpPr>
          <p:nvPr/>
        </p:nvSpPr>
        <p:spPr>
          <a:xfrm>
            <a:off x="4754563" y="3338794"/>
            <a:ext cx="3932237" cy="248843"/>
          </a:xfrm>
          <a:prstGeom prst="rect">
            <a:avLst/>
          </a:prstGeom>
        </p:spPr>
        <p:txBody>
          <a:bodyPr vert="horz" lIns="0" tIns="0" rIns="0" bIns="0" rtlCol="0" anchor="b">
            <a:noAutofit/>
          </a:bodyPr>
          <a:lstStyle>
            <a:lvl1pPr marL="0" indent="0" algn="l" defTabSz="914400" rtl="0" eaLnBrk="1" latinLnBrk="0" hangingPunct="1">
              <a:spcBef>
                <a:spcPts val="1200"/>
              </a:spcBef>
              <a:buFont typeface="Arial" pitchFamily="34" charset="0"/>
              <a:buNone/>
              <a:defRPr sz="2000" b="1" kern="1200">
                <a:solidFill>
                  <a:schemeClr val="tx1"/>
                </a:solidFill>
                <a:latin typeface="+mn-lt"/>
                <a:ea typeface="+mn-ea"/>
                <a:cs typeface="Arial" panose="020B0604020202020204" pitchFamily="34" charset="0"/>
              </a:defRPr>
            </a:lvl1pPr>
            <a:lvl2pPr marL="457200" indent="0" algn="l" defTabSz="914400" rtl="0" eaLnBrk="1" latinLnBrk="0" hangingPunct="1">
              <a:spcBef>
                <a:spcPts val="400"/>
              </a:spcBef>
              <a:buFont typeface="Arial"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spcBef>
                <a:spcPct val="20000"/>
              </a:spcBef>
              <a:buFont typeface="Courier New" panose="02070309020205020404" pitchFamily="49"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spcBef>
                <a:spcPct val="20000"/>
              </a:spcBef>
              <a:buFont typeface="Arial" pitchFamily="34" charset="0"/>
              <a:buNone/>
              <a:defRPr sz="1600" b="1"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Meetings</a:t>
            </a:r>
            <a:endParaRPr lang="en-US" dirty="0"/>
          </a:p>
        </p:txBody>
      </p:sp>
      <p:pic>
        <p:nvPicPr>
          <p:cNvPr id="12"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0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Flooding Data Analysis</a:t>
            </a:r>
            <a:endParaRPr lang="en-US" dirty="0"/>
          </a:p>
        </p:txBody>
      </p:sp>
      <p:sp>
        <p:nvSpPr>
          <p:cNvPr id="3" name="Text Placeholder 2"/>
          <p:cNvSpPr>
            <a:spLocks noGrp="1"/>
          </p:cNvSpPr>
          <p:nvPr>
            <p:ph type="body" idx="1"/>
          </p:nvPr>
        </p:nvSpPr>
        <p:spPr>
          <a:xfrm>
            <a:off x="185058" y="1338776"/>
            <a:ext cx="3755572" cy="458777"/>
          </a:xfrm>
        </p:spPr>
        <p:txBody>
          <a:bodyPr/>
          <a:lstStyle/>
          <a:p>
            <a:r>
              <a:rPr lang="en-US" sz="1100" dirty="0" smtClean="0"/>
              <a:t>OEMC Street Flood Calls, CTA Driver Flood Reports, CDOT Viaducts, and CTA Top Routes (Scenario E)</a:t>
            </a:r>
            <a:endParaRPr lang="en-US" sz="11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85057" y="1792288"/>
            <a:ext cx="3867325" cy="5004774"/>
          </a:xfr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99" y="1625359"/>
            <a:ext cx="4376057" cy="517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2"/>
          <p:cNvSpPr>
            <a:spLocks noGrp="1"/>
          </p:cNvSpPr>
          <p:nvPr>
            <p:ph type="body" idx="1"/>
          </p:nvPr>
        </p:nvSpPr>
        <p:spPr>
          <a:xfrm>
            <a:off x="4577441" y="1338776"/>
            <a:ext cx="3755572" cy="458777"/>
          </a:xfrm>
        </p:spPr>
        <p:txBody>
          <a:bodyPr/>
          <a:lstStyle/>
          <a:p>
            <a:r>
              <a:rPr lang="en-US" sz="1100" dirty="0" smtClean="0"/>
              <a:t>CTA Routes by proximity of OEMC Street &amp; Viaduct Flood Calls</a:t>
            </a:r>
            <a:endParaRPr lang="en-US" sz="1100" dirty="0"/>
          </a:p>
        </p:txBody>
      </p:sp>
      <p:pic>
        <p:nvPicPr>
          <p:cNvPr id="9" name="Picture 9" descr="M:\CMC PROPOSAL FILING\2015\2. RFQ, RFP, PRES\TRANSP\RTA\Flooding Resilience Plan for Bus Operations\Graphics\sun.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7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Flooding Data Analysis</a:t>
            </a:r>
            <a:endParaRPr lang="en-US" dirty="0"/>
          </a:p>
        </p:txBody>
      </p:sp>
      <p:sp>
        <p:nvSpPr>
          <p:cNvPr id="3" name="Text Placeholder 2"/>
          <p:cNvSpPr>
            <a:spLocks noGrp="1"/>
          </p:cNvSpPr>
          <p:nvPr>
            <p:ph type="body" idx="1"/>
          </p:nvPr>
        </p:nvSpPr>
        <p:spPr>
          <a:xfrm>
            <a:off x="185057" y="1338776"/>
            <a:ext cx="4204381" cy="458777"/>
          </a:xfrm>
        </p:spPr>
        <p:txBody>
          <a:bodyPr/>
          <a:lstStyle/>
          <a:p>
            <a:r>
              <a:rPr lang="en-US" sz="1800" dirty="0" smtClean="0"/>
              <a:t>CDOT Viaducts, OEMC Viaduct Flood Calls and CTA Driver Flood Reports</a:t>
            </a:r>
            <a:endParaRPr lang="en-US" sz="1800"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85057" y="1792288"/>
            <a:ext cx="3867325" cy="5004774"/>
          </a:xfrm>
        </p:spPr>
      </p:pic>
      <p:sp>
        <p:nvSpPr>
          <p:cNvPr id="6" name="Text Placeholder 5"/>
          <p:cNvSpPr>
            <a:spLocks noGrp="1"/>
          </p:cNvSpPr>
          <p:nvPr>
            <p:ph type="body" sz="quarter" idx="3"/>
          </p:nvPr>
        </p:nvSpPr>
        <p:spPr>
          <a:xfrm>
            <a:off x="4482421" y="1582558"/>
            <a:ext cx="4204380" cy="218145"/>
          </a:xfrm>
        </p:spPr>
        <p:txBody>
          <a:bodyPr/>
          <a:lstStyle/>
          <a:p>
            <a:r>
              <a:rPr lang="en-US" sz="1800" dirty="0" smtClean="0"/>
              <a:t>Bus Routes, CDOT Viaducts and OEMC Viaduct Flood Calls</a:t>
            </a:r>
            <a:endParaRPr lang="en-US" sz="1800" dirty="0"/>
          </a:p>
        </p:txBody>
      </p:sp>
      <p:pic>
        <p:nvPicPr>
          <p:cNvPr id="12" name="Content Placeholder 11"/>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474030" y="1792287"/>
            <a:ext cx="3875716" cy="5015633"/>
          </a:xfrm>
        </p:spPr>
      </p:pic>
      <p:pic>
        <p:nvPicPr>
          <p:cNvPr id="8" name="Picture 9" descr="M:\CMC PROPOSAL FILING\2015\2. RFQ, RFP, PRES\TRANSP\RTA\Flooding Resilience Plan for Bus Operations\Graphics\sun.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Data and areas of </a:t>
            </a:r>
            <a:r>
              <a:rPr lang="en-US" dirty="0" smtClean="0"/>
              <a:t>concern:  a Tale of Two floods</a:t>
            </a:r>
            <a:endParaRPr lang="en-US" dirty="0"/>
          </a:p>
        </p:txBody>
      </p:sp>
      <p:sp>
        <p:nvSpPr>
          <p:cNvPr id="5" name="Text Placeholder 4"/>
          <p:cNvSpPr>
            <a:spLocks noGrp="1"/>
          </p:cNvSpPr>
          <p:nvPr>
            <p:ph type="body" idx="1"/>
          </p:nvPr>
        </p:nvSpPr>
        <p:spPr/>
        <p:txBody>
          <a:bodyPr/>
          <a:lstStyle/>
          <a:p>
            <a:r>
              <a:rPr lang="en-US" dirty="0" smtClean="0"/>
              <a:t>River Systems Data Sets</a:t>
            </a:r>
            <a:endParaRPr lang="en-US" dirty="0"/>
          </a:p>
        </p:txBody>
      </p:sp>
      <p:sp>
        <p:nvSpPr>
          <p:cNvPr id="3" name="Content Placeholder 2"/>
          <p:cNvSpPr>
            <a:spLocks noGrp="1"/>
          </p:cNvSpPr>
          <p:nvPr>
            <p:ph sz="half" idx="2"/>
          </p:nvPr>
        </p:nvSpPr>
        <p:spPr/>
        <p:txBody>
          <a:bodyPr/>
          <a:lstStyle/>
          <a:p>
            <a:r>
              <a:rPr lang="en-US" dirty="0" smtClean="0"/>
              <a:t>FEMA 100-year and 500-year floodplain boundaries</a:t>
            </a:r>
          </a:p>
          <a:p>
            <a:r>
              <a:rPr lang="en-US" dirty="0" smtClean="0"/>
              <a:t>Local updates on floodplain boundaries / inundation areas from counties (Cook/MWRD, DuPage, Will)</a:t>
            </a:r>
            <a:endParaRPr lang="en-US" dirty="0"/>
          </a:p>
          <a:p>
            <a:endParaRPr lang="en-US" dirty="0"/>
          </a:p>
        </p:txBody>
      </p:sp>
      <p:sp>
        <p:nvSpPr>
          <p:cNvPr id="10" name="Text Placeholder 9"/>
          <p:cNvSpPr>
            <a:spLocks noGrp="1"/>
          </p:cNvSpPr>
          <p:nvPr>
            <p:ph type="body" sz="quarter" idx="3"/>
          </p:nvPr>
        </p:nvSpPr>
        <p:spPr/>
        <p:txBody>
          <a:bodyPr/>
          <a:lstStyle/>
          <a:p>
            <a:r>
              <a:rPr lang="en-US" dirty="0" smtClean="0"/>
              <a:t>Infrastructure / Incidents Data</a:t>
            </a:r>
            <a:endParaRPr lang="en-US" dirty="0"/>
          </a:p>
        </p:txBody>
      </p:sp>
      <p:sp>
        <p:nvSpPr>
          <p:cNvPr id="11" name="Content Placeholder 10"/>
          <p:cNvSpPr>
            <a:spLocks noGrp="1"/>
          </p:cNvSpPr>
          <p:nvPr>
            <p:ph sz="quarter" idx="4"/>
          </p:nvPr>
        </p:nvSpPr>
        <p:spPr/>
        <p:txBody>
          <a:bodyPr/>
          <a:lstStyle/>
          <a:p>
            <a:r>
              <a:rPr lang="en-US" dirty="0" smtClean="0"/>
              <a:t>CTA reported flood locations</a:t>
            </a:r>
          </a:p>
          <a:p>
            <a:r>
              <a:rPr lang="en-US" dirty="0" smtClean="0"/>
              <a:t>Pace reported reroute / flood locations</a:t>
            </a:r>
          </a:p>
          <a:p>
            <a:r>
              <a:rPr lang="en-US" dirty="0" smtClean="0"/>
              <a:t>CCDOTH road closures</a:t>
            </a:r>
          </a:p>
          <a:p>
            <a:r>
              <a:rPr lang="en-US" dirty="0" smtClean="0"/>
              <a:t>CDOT viaducts</a:t>
            </a:r>
          </a:p>
          <a:p>
            <a:r>
              <a:rPr lang="en-US" dirty="0" smtClean="0"/>
              <a:t>City of Chicago 311 reported flood calls</a:t>
            </a:r>
            <a:endParaRPr lang="en-US" dirty="0"/>
          </a:p>
        </p:txBody>
      </p:sp>
      <p:sp>
        <p:nvSpPr>
          <p:cNvPr id="12" name="TextBox 11"/>
          <p:cNvSpPr txBox="1"/>
          <p:nvPr/>
        </p:nvSpPr>
        <p:spPr>
          <a:xfrm>
            <a:off x="457198" y="5215461"/>
            <a:ext cx="3932239" cy="1219206"/>
          </a:xfrm>
          <a:prstGeom prst="rect">
            <a:avLst/>
          </a:prstGeom>
          <a:noFill/>
        </p:spPr>
        <p:txBody>
          <a:bodyPr wrap="square" lIns="0" tIns="0" rIns="0" bIns="0" rtlCol="0">
            <a:noAutofit/>
          </a:bodyPr>
          <a:lstStyle/>
          <a:p>
            <a:pPr algn="ctr"/>
            <a:r>
              <a:rPr lang="en-US" sz="2000" i="1" dirty="0" smtClean="0">
                <a:solidFill>
                  <a:schemeClr val="accent2"/>
                </a:solidFill>
                <a:cs typeface="Aktiv Grotesk Trial" panose="020B0504020202020204" pitchFamily="34" charset="0"/>
              </a:rPr>
              <a:t>Less developed / built</a:t>
            </a:r>
          </a:p>
          <a:p>
            <a:pPr algn="ctr"/>
            <a:r>
              <a:rPr lang="en-US" sz="2000" i="1" dirty="0" smtClean="0">
                <a:solidFill>
                  <a:schemeClr val="accent2"/>
                </a:solidFill>
                <a:cs typeface="Aktiv Grotesk Trial" panose="020B0504020202020204" pitchFamily="34" charset="0"/>
              </a:rPr>
              <a:t>Suburban/exurban </a:t>
            </a:r>
          </a:p>
          <a:p>
            <a:pPr algn="ctr"/>
            <a:r>
              <a:rPr lang="en-US" sz="2000" i="1" dirty="0" smtClean="0">
                <a:solidFill>
                  <a:schemeClr val="accent2"/>
                </a:solidFill>
                <a:cs typeface="Aktiv Grotesk Trial" panose="020B0504020202020204" pitchFamily="34" charset="0"/>
              </a:rPr>
              <a:t>Root:  natural systems overflow</a:t>
            </a:r>
          </a:p>
        </p:txBody>
      </p:sp>
      <p:sp>
        <p:nvSpPr>
          <p:cNvPr id="13" name="TextBox 12"/>
          <p:cNvSpPr txBox="1"/>
          <p:nvPr/>
        </p:nvSpPr>
        <p:spPr>
          <a:xfrm>
            <a:off x="4754563" y="5215460"/>
            <a:ext cx="3932239" cy="1337377"/>
          </a:xfrm>
          <a:prstGeom prst="rect">
            <a:avLst/>
          </a:prstGeom>
          <a:noFill/>
        </p:spPr>
        <p:txBody>
          <a:bodyPr wrap="square" lIns="0" tIns="0" rIns="0" bIns="0" rtlCol="0">
            <a:noAutofit/>
          </a:bodyPr>
          <a:lstStyle/>
          <a:p>
            <a:pPr algn="ctr"/>
            <a:r>
              <a:rPr lang="en-US" sz="2000" i="1" dirty="0" smtClean="0">
                <a:solidFill>
                  <a:schemeClr val="accent2"/>
                </a:solidFill>
                <a:cs typeface="Aktiv Grotesk Trial" panose="020B0504020202020204" pitchFamily="34" charset="0"/>
              </a:rPr>
              <a:t>More developed / built</a:t>
            </a:r>
          </a:p>
          <a:p>
            <a:pPr algn="ctr"/>
            <a:r>
              <a:rPr lang="en-US" sz="2000" i="1" dirty="0" smtClean="0">
                <a:solidFill>
                  <a:schemeClr val="accent2"/>
                </a:solidFill>
                <a:cs typeface="Aktiv Grotesk Trial" panose="020B0504020202020204" pitchFamily="34" charset="0"/>
              </a:rPr>
              <a:t>Urban </a:t>
            </a:r>
          </a:p>
          <a:p>
            <a:pPr algn="ctr"/>
            <a:r>
              <a:rPr lang="en-US" sz="2000" i="1" dirty="0" smtClean="0">
                <a:solidFill>
                  <a:schemeClr val="accent2"/>
                </a:solidFill>
                <a:cs typeface="Aktiv Grotesk Trial" panose="020B0504020202020204" pitchFamily="34" charset="0"/>
              </a:rPr>
              <a:t>Root:  infrastructure capacity, local drainage</a:t>
            </a:r>
          </a:p>
        </p:txBody>
      </p:sp>
      <p:pic>
        <p:nvPicPr>
          <p:cNvPr id="15" name="Picture 9" descr="M:\CMC PROPOSAL FILING\2015\2. RFQ, RFP, PRES\TRANSP\RTA\Flooding Resilience Plan for Bus Operations\Graphics\sun.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a:solidFill>
                  <a:schemeClr val="accent2"/>
                </a:solidFill>
              </a:rPr>
              <a:t>Rainfall Frequency Adjustment for Climate Change</a:t>
            </a:r>
            <a:endParaRPr lang="en-US" dirty="0">
              <a:solidFill>
                <a:srgbClr val="000000"/>
              </a:solidFill>
            </a:endParaRPr>
          </a:p>
          <a:p>
            <a:r>
              <a:rPr lang="en-US" dirty="0" smtClean="0">
                <a:solidFill>
                  <a:srgbClr val="000000"/>
                </a:solidFill>
              </a:rPr>
              <a:t>Generalized modeling of anticipated rainfall suggests storms of greater severity may occur more frequently in the future.  That is….</a:t>
            </a:r>
            <a:endParaRPr lang="en-US" dirty="0">
              <a:solidFill>
                <a:srgbClr val="000000"/>
              </a:solidFill>
            </a:endParaRPr>
          </a:p>
          <a:p>
            <a:endParaRPr lang="en-US" dirty="0">
              <a:solidFill>
                <a:srgbClr val="000000"/>
              </a:solidFill>
            </a:endParaRPr>
          </a:p>
        </p:txBody>
      </p:sp>
      <p:pic>
        <p:nvPicPr>
          <p:cNvPr id="6" name="Picture 9" descr="M:\CMC PROPOSAL FILING\2015\2. RFQ, RFP, PRES\TRANSP\RTA\Flooding Resilience Plan for Bus Operations\Graphics\sun.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379029" y="2812299"/>
            <a:ext cx="2638795" cy="3908762"/>
          </a:xfrm>
          <a:prstGeom prst="rect">
            <a:avLst/>
          </a:prstGeom>
          <a:solidFill>
            <a:schemeClr val="accent2"/>
          </a:solidFill>
          <a:ln>
            <a:headEnd/>
            <a:tailEnd/>
          </a:ln>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t" anchorCtr="0">
            <a:spAutoFit/>
          </a:bodyPr>
          <a:lstStyle/>
          <a:p>
            <a:pPr marL="0" marR="0">
              <a:spcBef>
                <a:spcPts val="600"/>
              </a:spcBef>
              <a:spcAft>
                <a:spcPts val="0"/>
              </a:spcAft>
              <a:tabLst>
                <a:tab pos="180340" algn="l"/>
              </a:tabLst>
            </a:pPr>
            <a:r>
              <a:rPr lang="en-US" sz="1400" kern="900" dirty="0">
                <a:solidFill>
                  <a:schemeClr val="bg1"/>
                </a:solidFill>
                <a:effectLst/>
                <a:ea typeface="Arial"/>
                <a:cs typeface="Times New Roman"/>
              </a:rPr>
              <a:t>The term</a:t>
            </a:r>
            <a:r>
              <a:rPr lang="en-US" sz="1400" b="1" kern="900" dirty="0">
                <a:solidFill>
                  <a:schemeClr val="bg1"/>
                </a:solidFill>
                <a:effectLst/>
                <a:ea typeface="Arial"/>
                <a:cs typeface="Times New Roman"/>
              </a:rPr>
              <a:t> </a:t>
            </a:r>
            <a:r>
              <a:rPr lang="en-US" sz="1400" b="1" kern="900" dirty="0" smtClean="0">
                <a:solidFill>
                  <a:schemeClr val="bg1"/>
                </a:solidFill>
                <a:effectLst/>
                <a:ea typeface="Arial"/>
                <a:cs typeface="Times New Roman"/>
              </a:rPr>
              <a:t>Storm </a:t>
            </a:r>
            <a:r>
              <a:rPr lang="en-US" sz="1400" b="1" kern="900" dirty="0">
                <a:solidFill>
                  <a:schemeClr val="bg1"/>
                </a:solidFill>
                <a:effectLst/>
                <a:ea typeface="Arial"/>
                <a:cs typeface="Times New Roman"/>
              </a:rPr>
              <a:t>Recurrence </a:t>
            </a:r>
            <a:r>
              <a:rPr lang="en-US" sz="1400" b="1" kern="900" dirty="0" smtClean="0">
                <a:solidFill>
                  <a:schemeClr val="bg1"/>
                </a:solidFill>
                <a:effectLst/>
                <a:ea typeface="Arial"/>
                <a:cs typeface="Times New Roman"/>
              </a:rPr>
              <a:t>Interval</a:t>
            </a:r>
            <a:r>
              <a:rPr lang="en-US" sz="1400" kern="900" dirty="0" smtClean="0">
                <a:solidFill>
                  <a:schemeClr val="bg1"/>
                </a:solidFill>
                <a:effectLst/>
                <a:ea typeface="Arial"/>
                <a:cs typeface="Times New Roman"/>
              </a:rPr>
              <a:t> </a:t>
            </a:r>
            <a:r>
              <a:rPr lang="en-US" sz="1400" kern="900" dirty="0">
                <a:solidFill>
                  <a:schemeClr val="bg1"/>
                </a:solidFill>
                <a:effectLst/>
                <a:ea typeface="Arial"/>
                <a:cs typeface="Times New Roman"/>
              </a:rPr>
              <a:t>refers to the chance or probability that a storm of a certain magnitude may occur or be exceeded in a given year.  </a:t>
            </a:r>
            <a:endParaRPr lang="en-US" sz="1400" kern="900" dirty="0" smtClean="0">
              <a:solidFill>
                <a:schemeClr val="bg1"/>
              </a:solidFill>
              <a:effectLst/>
              <a:ea typeface="Arial"/>
              <a:cs typeface="Times New Roman"/>
            </a:endParaRPr>
          </a:p>
          <a:p>
            <a:pPr marL="0" marR="0">
              <a:spcBef>
                <a:spcPts val="600"/>
              </a:spcBef>
              <a:spcAft>
                <a:spcPts val="0"/>
              </a:spcAft>
              <a:tabLst>
                <a:tab pos="180340" algn="l"/>
              </a:tabLst>
            </a:pPr>
            <a:r>
              <a:rPr lang="en-US" sz="1400" kern="900" dirty="0" smtClean="0">
                <a:solidFill>
                  <a:schemeClr val="bg1"/>
                </a:solidFill>
                <a:effectLst/>
                <a:ea typeface="Arial"/>
                <a:cs typeface="Times New Roman"/>
              </a:rPr>
              <a:t>For </a:t>
            </a:r>
            <a:r>
              <a:rPr lang="en-US" sz="1400" kern="900" dirty="0">
                <a:solidFill>
                  <a:schemeClr val="bg1"/>
                </a:solidFill>
                <a:effectLst/>
                <a:ea typeface="Arial"/>
                <a:cs typeface="Times New Roman"/>
              </a:rPr>
              <a:t>example, a </a:t>
            </a:r>
            <a:r>
              <a:rPr lang="en-US" sz="1400" b="1" kern="900" dirty="0" smtClean="0">
                <a:solidFill>
                  <a:schemeClr val="bg1"/>
                </a:solidFill>
                <a:effectLst/>
                <a:ea typeface="Arial"/>
                <a:cs typeface="Times New Roman"/>
              </a:rPr>
              <a:t>100-year storm </a:t>
            </a:r>
            <a:r>
              <a:rPr lang="en-US" sz="1400" kern="900" dirty="0">
                <a:solidFill>
                  <a:schemeClr val="bg1"/>
                </a:solidFill>
                <a:effectLst/>
                <a:ea typeface="Arial"/>
                <a:cs typeface="Times New Roman"/>
              </a:rPr>
              <a:t>has a 1 in 100 chance of occurring in any given year, or 1% chance (called the </a:t>
            </a:r>
            <a:r>
              <a:rPr lang="en-US" sz="1400" b="1" kern="900" dirty="0" smtClean="0">
                <a:solidFill>
                  <a:schemeClr val="bg1"/>
                </a:solidFill>
                <a:effectLst/>
                <a:ea typeface="Arial"/>
                <a:cs typeface="Times New Roman"/>
              </a:rPr>
              <a:t>Annual </a:t>
            </a:r>
            <a:r>
              <a:rPr lang="en-US" sz="1400" b="1" kern="900" dirty="0">
                <a:solidFill>
                  <a:schemeClr val="bg1"/>
                </a:solidFill>
                <a:effectLst/>
                <a:ea typeface="Arial"/>
                <a:cs typeface="Times New Roman"/>
              </a:rPr>
              <a:t>Exceedance </a:t>
            </a:r>
            <a:r>
              <a:rPr lang="en-US" sz="1400" b="1" kern="900" dirty="0" smtClean="0">
                <a:solidFill>
                  <a:schemeClr val="bg1"/>
                </a:solidFill>
                <a:effectLst/>
                <a:ea typeface="Arial"/>
                <a:cs typeface="Times New Roman"/>
              </a:rPr>
              <a:t>Probability</a:t>
            </a:r>
            <a:r>
              <a:rPr lang="en-US" sz="1400" kern="900" dirty="0" smtClean="0">
                <a:solidFill>
                  <a:schemeClr val="bg1"/>
                </a:solidFill>
                <a:effectLst/>
                <a:ea typeface="Arial"/>
                <a:cs typeface="Times New Roman"/>
              </a:rPr>
              <a:t>).  </a:t>
            </a:r>
          </a:p>
          <a:p>
            <a:pPr marL="0" marR="0">
              <a:spcBef>
                <a:spcPts val="600"/>
              </a:spcBef>
              <a:spcAft>
                <a:spcPts val="0"/>
              </a:spcAft>
              <a:tabLst>
                <a:tab pos="180340" algn="l"/>
              </a:tabLst>
            </a:pPr>
            <a:r>
              <a:rPr lang="en-US" sz="1400" kern="900" dirty="0" smtClean="0">
                <a:solidFill>
                  <a:schemeClr val="bg1"/>
                </a:solidFill>
                <a:effectLst/>
                <a:ea typeface="Arial"/>
                <a:cs typeface="Times New Roman"/>
              </a:rPr>
              <a:t>It </a:t>
            </a:r>
            <a:r>
              <a:rPr lang="en-US" sz="1400" kern="900" dirty="0">
                <a:solidFill>
                  <a:schemeClr val="bg1"/>
                </a:solidFill>
                <a:effectLst/>
                <a:ea typeface="Arial"/>
                <a:cs typeface="Times New Roman"/>
              </a:rPr>
              <a:t>does not mean that such a storm only occurs once every 100 years, and once happened, won’t happen again in the same 100-year period.</a:t>
            </a:r>
          </a:p>
        </p:txBody>
      </p:sp>
      <p:sp>
        <p:nvSpPr>
          <p:cNvPr id="7" name="Content Placeholder 2"/>
          <p:cNvSpPr txBox="1">
            <a:spLocks/>
          </p:cNvSpPr>
          <p:nvPr/>
        </p:nvSpPr>
        <p:spPr>
          <a:xfrm>
            <a:off x="185049" y="3144692"/>
            <a:ext cx="6193980" cy="5092891"/>
          </a:xfrm>
          <a:prstGeom prst="rect">
            <a:avLst/>
          </a:prstGeom>
        </p:spPr>
        <p:txBody>
          <a:bodyPr vert="horz" lIns="0" tIns="0" rIns="0" bIns="0" rtlCol="0">
            <a:noAutofit/>
          </a:bodyPr>
          <a:lstStyle>
            <a:lvl1pPr marL="231775" indent="-231775" algn="l" defTabSz="914400" rtl="0" eaLnBrk="1" latinLnBrk="0" hangingPunct="1">
              <a:spcBef>
                <a:spcPts val="18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35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indent="0">
              <a:buNone/>
            </a:pPr>
            <a:r>
              <a:rPr lang="en-US" sz="1800" dirty="0">
                <a:solidFill>
                  <a:srgbClr val="000000"/>
                </a:solidFill>
              </a:rPr>
              <a:t>For severe storms:</a:t>
            </a:r>
          </a:p>
          <a:p>
            <a:pPr marL="227013" lvl="1" indent="0">
              <a:buNone/>
            </a:pPr>
            <a:r>
              <a:rPr lang="en-US" sz="1600" dirty="0" smtClean="0">
                <a:solidFill>
                  <a:srgbClr val="000000"/>
                </a:solidFill>
              </a:rPr>
              <a:t>100-year storm mid-century could be like today’s 150-year storm</a:t>
            </a:r>
          </a:p>
          <a:p>
            <a:pPr marL="227013" lvl="1" indent="0">
              <a:buNone/>
            </a:pPr>
            <a:r>
              <a:rPr lang="en-US" sz="1600" dirty="0" smtClean="0">
                <a:solidFill>
                  <a:srgbClr val="000000"/>
                </a:solidFill>
              </a:rPr>
              <a:t>100-year storm end-century could be like today’s 240-year storm</a:t>
            </a:r>
          </a:p>
          <a:p>
            <a:pPr marL="3175" indent="0">
              <a:buNone/>
            </a:pPr>
            <a:r>
              <a:rPr lang="en-US" sz="1800" dirty="0" smtClean="0">
                <a:solidFill>
                  <a:srgbClr val="000000"/>
                </a:solidFill>
              </a:rPr>
              <a:t>For moderate storms:</a:t>
            </a:r>
          </a:p>
          <a:p>
            <a:pPr marL="227013" lvl="1" indent="0">
              <a:buNone/>
            </a:pPr>
            <a:r>
              <a:rPr lang="en-US" sz="1600" dirty="0" smtClean="0">
                <a:solidFill>
                  <a:srgbClr val="000000"/>
                </a:solidFill>
              </a:rPr>
              <a:t>5-year storm mid-century could be like today’s 11-year storm</a:t>
            </a:r>
          </a:p>
          <a:p>
            <a:pPr marL="227013" lvl="1" indent="0">
              <a:buNone/>
            </a:pPr>
            <a:r>
              <a:rPr lang="en-US" sz="1600" dirty="0" smtClean="0">
                <a:solidFill>
                  <a:srgbClr val="000000"/>
                </a:solidFill>
              </a:rPr>
              <a:t>5-year storm end-century could be like today’s 14-year storm</a:t>
            </a:r>
          </a:p>
          <a:p>
            <a:pPr marL="227013" lvl="1" indent="0">
              <a:buNone/>
            </a:pPr>
            <a:endParaRPr lang="en-US" sz="1600" dirty="0" smtClean="0">
              <a:solidFill>
                <a:srgbClr val="000000"/>
              </a:solidFill>
            </a:endParaRPr>
          </a:p>
          <a:p>
            <a:pPr marL="227013" lvl="1" indent="0">
              <a:buNone/>
            </a:pPr>
            <a:r>
              <a:rPr lang="en-US" sz="1600" dirty="0" smtClean="0">
                <a:solidFill>
                  <a:srgbClr val="000000"/>
                </a:solidFill>
              </a:rPr>
              <a:t>1-year storm mid-century could be like today’s 2-year storm</a:t>
            </a:r>
          </a:p>
          <a:p>
            <a:pPr marL="227013" lvl="1" indent="0">
              <a:buNone/>
            </a:pPr>
            <a:r>
              <a:rPr lang="en-US" sz="1600" dirty="0" smtClean="0">
                <a:solidFill>
                  <a:srgbClr val="000000"/>
                </a:solidFill>
              </a:rPr>
              <a:t>1-year storm end-century could be like today’s 2.5-year storm</a:t>
            </a:r>
          </a:p>
          <a:p>
            <a:endParaRPr lang="en-US" sz="1800" dirty="0" smtClean="0">
              <a:solidFill>
                <a:srgbClr val="000000"/>
              </a:solidFill>
            </a:endParaRPr>
          </a:p>
          <a:p>
            <a:endParaRPr lang="en-US" sz="2000" dirty="0" smtClean="0">
              <a:solidFill>
                <a:srgbClr val="000000"/>
              </a:solidFill>
            </a:endParaRPr>
          </a:p>
          <a:p>
            <a:endParaRPr lang="en-US" sz="2000" dirty="0">
              <a:solidFill>
                <a:srgbClr val="000000"/>
              </a:solidFill>
            </a:endParaRPr>
          </a:p>
        </p:txBody>
      </p:sp>
    </p:spTree>
    <p:extLst>
      <p:ext uri="{BB962C8B-B14F-4D97-AF65-F5344CB8AC3E}">
        <p14:creationId xmlns:p14="http://schemas.microsoft.com/office/powerpoint/2010/main" val="428055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a:solidFill>
                  <a:schemeClr val="accent2"/>
                </a:solidFill>
              </a:rPr>
              <a:t>Rainfall Frequency Adjustment for Climate Change</a:t>
            </a:r>
            <a:endParaRPr lang="en-US" dirty="0" smtClean="0">
              <a:solidFill>
                <a:srgbClr val="000000"/>
              </a:solidFill>
            </a:endParaRPr>
          </a:p>
          <a:p>
            <a:endParaRPr lang="en-US" dirty="0">
              <a:solidFill>
                <a:srgbClr val="000000"/>
              </a:solidFill>
            </a:endParaRPr>
          </a:p>
          <a:p>
            <a:endParaRPr lang="en-US" dirty="0">
              <a:solidFill>
                <a:srgbClr val="000000"/>
              </a:solidFill>
            </a:endParaRPr>
          </a:p>
        </p:txBody>
      </p:sp>
      <p:sp>
        <p:nvSpPr>
          <p:cNvPr id="9" name="TextBox 8"/>
          <p:cNvSpPr txBox="1"/>
          <p:nvPr/>
        </p:nvSpPr>
        <p:spPr>
          <a:xfrm>
            <a:off x="106680" y="5516880"/>
            <a:ext cx="8702040" cy="1219200"/>
          </a:xfrm>
          <a:prstGeom prst="rect">
            <a:avLst/>
          </a:prstGeom>
          <a:noFill/>
        </p:spPr>
        <p:txBody>
          <a:bodyPr wrap="square" lIns="0" tIns="0" rIns="0" bIns="0" rtlCol="0" anchor="b">
            <a:noAutofit/>
          </a:bodyPr>
          <a:lstStyle/>
          <a:p>
            <a:r>
              <a:rPr lang="en-US" sz="1050" i="1" dirty="0" smtClean="0">
                <a:cs typeface="Aktiv Grotesk Trial" panose="020B0504020202020204" pitchFamily="34" charset="0"/>
              </a:rPr>
              <a:t>Sources:  Illinois </a:t>
            </a:r>
            <a:r>
              <a:rPr lang="en-US" sz="1050" i="1" dirty="0">
                <a:cs typeface="Aktiv Grotesk Trial" panose="020B0504020202020204" pitchFamily="34" charset="0"/>
              </a:rPr>
              <a:t>State Water Survey Contract Report </a:t>
            </a:r>
            <a:r>
              <a:rPr lang="en-US" sz="1050" i="1" dirty="0" smtClean="0">
                <a:cs typeface="Aktiv Grotesk Trial" panose="020B0504020202020204" pitchFamily="34" charset="0"/>
              </a:rPr>
              <a:t>2016-05; ISWS Bulletin 70</a:t>
            </a:r>
            <a:endParaRPr lang="en-US" sz="1050" i="1" dirty="0">
              <a:cs typeface="Aktiv Grotesk Trial" panose="020B0504020202020204" pitchFamily="34" charset="0"/>
            </a:endParaRPr>
          </a:p>
        </p:txBody>
      </p:sp>
      <p:sp>
        <p:nvSpPr>
          <p:cNvPr id="6" name="TextBox 5"/>
          <p:cNvSpPr txBox="1"/>
          <p:nvPr/>
        </p:nvSpPr>
        <p:spPr>
          <a:xfrm>
            <a:off x="5061856" y="1904983"/>
            <a:ext cx="3624943" cy="914400"/>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sz="1600" dirty="0" smtClean="0"/>
              <a:t>Averaged the increases </a:t>
            </a:r>
            <a:r>
              <a:rPr lang="en-US" sz="1600" dirty="0"/>
              <a:t>for </a:t>
            </a:r>
            <a:r>
              <a:rPr lang="en-US" sz="1600" dirty="0" smtClean="0"/>
              <a:t>future climate change scenarios (B1</a:t>
            </a:r>
            <a:r>
              <a:rPr lang="en-US" sz="1600" dirty="0"/>
              <a:t>, A1B, and </a:t>
            </a:r>
            <a:r>
              <a:rPr lang="en-US" sz="1600" dirty="0" smtClean="0"/>
              <a:t>A2)</a:t>
            </a:r>
          </a:p>
          <a:p>
            <a:pPr marL="285750" indent="-285750">
              <a:spcAft>
                <a:spcPts val="1200"/>
              </a:spcAft>
              <a:buFont typeface="Arial" panose="020B0604020202020204" pitchFamily="34" charset="0"/>
              <a:buChar char="•"/>
            </a:pPr>
            <a:r>
              <a:rPr lang="en-US" sz="1600" dirty="0" smtClean="0"/>
              <a:t>Plotted the </a:t>
            </a:r>
            <a:r>
              <a:rPr lang="en-US" sz="1600" dirty="0"/>
              <a:t>2-, 10-, and 100-yr adjustments </a:t>
            </a:r>
            <a:r>
              <a:rPr lang="en-US" sz="1600" dirty="0" smtClean="0"/>
              <a:t>on </a:t>
            </a:r>
            <a:r>
              <a:rPr lang="en-US" sz="1600" dirty="0"/>
              <a:t>log-log paper to determine </a:t>
            </a:r>
            <a:r>
              <a:rPr lang="en-US" sz="1600" dirty="0" smtClean="0"/>
              <a:t>adjustments </a:t>
            </a:r>
            <a:r>
              <a:rPr lang="en-US" sz="1600" dirty="0"/>
              <a:t>for other </a:t>
            </a:r>
            <a:r>
              <a:rPr lang="en-US" sz="1600" dirty="0" smtClean="0"/>
              <a:t>storms</a:t>
            </a:r>
          </a:p>
          <a:p>
            <a:pPr marL="285750" indent="-285750">
              <a:spcAft>
                <a:spcPts val="1200"/>
              </a:spcAft>
              <a:buFont typeface="Arial" panose="020B0604020202020204" pitchFamily="34" charset="0"/>
              <a:buChar char="•"/>
            </a:pPr>
            <a:r>
              <a:rPr lang="en-US" sz="1600" dirty="0" smtClean="0"/>
              <a:t>Added adjustments to </a:t>
            </a:r>
            <a:r>
              <a:rPr lang="en-US" sz="1600" dirty="0"/>
              <a:t>the Bulletin 70 24-hr rainfall </a:t>
            </a:r>
            <a:r>
              <a:rPr lang="en-US" sz="1600" dirty="0" smtClean="0"/>
              <a:t>amounts</a:t>
            </a:r>
          </a:p>
          <a:p>
            <a:pPr marL="285750" indent="-285750">
              <a:spcAft>
                <a:spcPts val="1200"/>
              </a:spcAft>
              <a:buFont typeface="Arial" panose="020B0604020202020204" pitchFamily="34" charset="0"/>
              <a:buChar char="•"/>
            </a:pPr>
            <a:r>
              <a:rPr lang="en-US" sz="1600" dirty="0" smtClean="0"/>
              <a:t>Plotted these </a:t>
            </a:r>
            <a:r>
              <a:rPr lang="en-US" sz="1600" dirty="0"/>
              <a:t>values </a:t>
            </a:r>
            <a:r>
              <a:rPr lang="en-US" sz="1600" dirty="0" smtClean="0"/>
              <a:t>on </a:t>
            </a:r>
            <a:r>
              <a:rPr lang="en-US" sz="1600" dirty="0"/>
              <a:t>log-log </a:t>
            </a:r>
            <a:r>
              <a:rPr lang="en-US" sz="1600" dirty="0" smtClean="0"/>
              <a:t>paper </a:t>
            </a:r>
          </a:p>
          <a:p>
            <a:pPr marL="285750" indent="-285750">
              <a:spcAft>
                <a:spcPts val="1200"/>
              </a:spcAft>
              <a:buFont typeface="Arial" panose="020B0604020202020204" pitchFamily="34" charset="0"/>
              <a:buChar char="•"/>
            </a:pPr>
            <a:r>
              <a:rPr lang="en-US" sz="1600" dirty="0" smtClean="0"/>
              <a:t>Interpolated existing </a:t>
            </a:r>
            <a:r>
              <a:rPr lang="en-US" sz="1600" dirty="0"/>
              <a:t>and future rainfall frequency curves </a:t>
            </a:r>
            <a:r>
              <a:rPr lang="en-US" sz="1600" dirty="0" smtClean="0"/>
              <a:t>to </a:t>
            </a:r>
            <a:r>
              <a:rPr lang="en-US" sz="1600" dirty="0"/>
              <a:t>identify the equivalent </a:t>
            </a:r>
            <a:r>
              <a:rPr lang="en-US" sz="1600" dirty="0" smtClean="0"/>
              <a:t>storm frequency </a:t>
            </a:r>
            <a:r>
              <a:rPr lang="en-US" sz="1600" dirty="0"/>
              <a:t>for the future </a:t>
            </a:r>
            <a:r>
              <a:rPr lang="en-US" sz="1600" dirty="0" smtClean="0"/>
              <a:t>rainfall events</a:t>
            </a:r>
            <a:endParaRPr lang="en-US" sz="1600" dirty="0" smtClean="0">
              <a:latin typeface="Aktiv Grotesk Trial" panose="020B0504020202020204" pitchFamily="34" charset="0"/>
              <a:cs typeface="Aktiv Grotesk Trial" panose="020B0504020202020204" pitchFamily="34" charset="0"/>
            </a:endParaRPr>
          </a:p>
        </p:txBody>
      </p:sp>
      <p:pic>
        <p:nvPicPr>
          <p:cNvPr id="11"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2209574"/>
            <a:ext cx="4114800" cy="1782827"/>
          </a:xfrm>
          <a:prstGeom prst="rect">
            <a:avLst/>
          </a:prstGeom>
          <a:solidFill>
            <a:schemeClr val="bg1"/>
          </a:solidFill>
          <a:ln>
            <a:noFill/>
          </a:ln>
          <a:effec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 y="4387398"/>
            <a:ext cx="4114800" cy="1782827"/>
          </a:xfrm>
          <a:prstGeom prst="rect">
            <a:avLst/>
          </a:prstGeom>
          <a:solidFill>
            <a:schemeClr val="bg1"/>
          </a:solidFill>
          <a:ln>
            <a:noFill/>
          </a:ln>
          <a:effectLst/>
        </p:spPr>
      </p:pic>
      <p:sp>
        <p:nvSpPr>
          <p:cNvPr id="4" name="TextBox 3"/>
          <p:cNvSpPr txBox="1"/>
          <p:nvPr/>
        </p:nvSpPr>
        <p:spPr>
          <a:xfrm>
            <a:off x="1328615" y="1959413"/>
            <a:ext cx="2143370" cy="190491"/>
          </a:xfrm>
          <a:prstGeom prst="rect">
            <a:avLst/>
          </a:prstGeom>
          <a:noFill/>
        </p:spPr>
        <p:txBody>
          <a:bodyPr wrap="none" lIns="0" tIns="0" rIns="0" bIns="0" rtlCol="0">
            <a:noAutofit/>
          </a:bodyPr>
          <a:lstStyle/>
          <a:p>
            <a:pPr algn="ctr"/>
            <a:r>
              <a:rPr lang="en-US" sz="1000" dirty="0" smtClean="0">
                <a:solidFill>
                  <a:schemeClr val="accent1"/>
                </a:solidFill>
                <a:cs typeface="Aktiv Grotesk Trial" panose="020B0504020202020204" pitchFamily="34" charset="0"/>
              </a:rPr>
              <a:t>Mid-Century Adjusted Rainfall</a:t>
            </a:r>
          </a:p>
        </p:txBody>
      </p:sp>
      <p:sp>
        <p:nvSpPr>
          <p:cNvPr id="12" name="TextBox 11"/>
          <p:cNvSpPr txBox="1"/>
          <p:nvPr/>
        </p:nvSpPr>
        <p:spPr>
          <a:xfrm>
            <a:off x="1328615" y="4103900"/>
            <a:ext cx="2143370" cy="190491"/>
          </a:xfrm>
          <a:prstGeom prst="rect">
            <a:avLst/>
          </a:prstGeom>
          <a:noFill/>
        </p:spPr>
        <p:txBody>
          <a:bodyPr wrap="none" lIns="0" tIns="0" rIns="0" bIns="0" rtlCol="0">
            <a:noAutofit/>
          </a:bodyPr>
          <a:lstStyle/>
          <a:p>
            <a:pPr algn="ctr"/>
            <a:r>
              <a:rPr lang="en-US" sz="1000" dirty="0" smtClean="0">
                <a:solidFill>
                  <a:schemeClr val="accent1"/>
                </a:solidFill>
                <a:cs typeface="Aktiv Grotesk Trial" panose="020B0504020202020204" pitchFamily="34" charset="0"/>
              </a:rPr>
              <a:t>Late-Century Adjusted Rainfall</a:t>
            </a:r>
          </a:p>
        </p:txBody>
      </p:sp>
    </p:spTree>
    <p:extLst>
      <p:ext uri="{BB962C8B-B14F-4D97-AF65-F5344CB8AC3E}">
        <p14:creationId xmlns:p14="http://schemas.microsoft.com/office/powerpoint/2010/main" val="117219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 y="5516880"/>
            <a:ext cx="8702040" cy="1219200"/>
          </a:xfrm>
          <a:prstGeom prst="rect">
            <a:avLst/>
          </a:prstGeom>
          <a:noFill/>
        </p:spPr>
        <p:txBody>
          <a:bodyPr wrap="square" lIns="0" tIns="0" rIns="0" bIns="0" rtlCol="0" anchor="b">
            <a:noAutofit/>
          </a:bodyPr>
          <a:lstStyle/>
          <a:p>
            <a:r>
              <a:rPr lang="en-US" sz="1050" i="1" dirty="0" smtClean="0">
                <a:cs typeface="Aktiv Grotesk Trial" panose="020B0504020202020204" pitchFamily="34" charset="0"/>
              </a:rPr>
              <a:t>* Based on available data, selected sampling of recent storm events during period when reported call incidents &amp; 311 data were available, at conceptual level analysis; no sewer system modeling w current or future volumes or hydraulic/hydrologic modeling</a:t>
            </a:r>
          </a:p>
        </p:txBody>
      </p:sp>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Urban Flooding Methodology *</a:t>
            </a:r>
          </a:p>
          <a:p>
            <a:r>
              <a:rPr lang="en-US" dirty="0" smtClean="0">
                <a:solidFill>
                  <a:srgbClr val="000000"/>
                </a:solidFill>
              </a:rPr>
              <a:t>Sampled subset of recent storm events during last 4 years when CTA recorded flood incidents and OEMC 311 call data were available</a:t>
            </a:r>
          </a:p>
          <a:p>
            <a:r>
              <a:rPr lang="en-US" dirty="0" smtClean="0">
                <a:solidFill>
                  <a:srgbClr val="000000"/>
                </a:solidFill>
              </a:rPr>
              <a:t>Analyzed rainfall levels and duration of storm at 3 regional gages to identify storm type </a:t>
            </a:r>
          </a:p>
          <a:p>
            <a:pPr lvl="1"/>
            <a:r>
              <a:rPr lang="en-US" dirty="0" smtClean="0">
                <a:solidFill>
                  <a:srgbClr val="000000"/>
                </a:solidFill>
              </a:rPr>
              <a:t>O’Hare, Midway, </a:t>
            </a:r>
            <a:r>
              <a:rPr lang="en-US" dirty="0" err="1" smtClean="0">
                <a:solidFill>
                  <a:srgbClr val="000000"/>
                </a:solidFill>
              </a:rPr>
              <a:t>Palwaukee</a:t>
            </a:r>
            <a:r>
              <a:rPr lang="en-US" dirty="0" smtClean="0">
                <a:solidFill>
                  <a:srgbClr val="000000"/>
                </a:solidFill>
              </a:rPr>
              <a:t> provide hourly measurements (other gages less frequent)</a:t>
            </a:r>
          </a:p>
          <a:p>
            <a:pPr lvl="1"/>
            <a:r>
              <a:rPr lang="en-US" dirty="0" smtClean="0">
                <a:solidFill>
                  <a:srgbClr val="000000"/>
                </a:solidFill>
              </a:rPr>
              <a:t>Storms patterns are not always uniform – depth and severity vary across region</a:t>
            </a:r>
          </a:p>
          <a:p>
            <a:pPr lvl="1"/>
            <a:r>
              <a:rPr lang="en-US" dirty="0" smtClean="0">
                <a:solidFill>
                  <a:srgbClr val="000000"/>
                </a:solidFill>
              </a:rPr>
              <a:t>Correlated flood complaint data to event to identify spatial patterns and density</a:t>
            </a:r>
          </a:p>
        </p:txBody>
      </p:sp>
      <p:pic>
        <p:nvPicPr>
          <p:cNvPr id="6"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1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Urban Flooding Key Findings *</a:t>
            </a:r>
          </a:p>
          <a:p>
            <a:r>
              <a:rPr lang="en-US" sz="2000" dirty="0" smtClean="0">
                <a:solidFill>
                  <a:srgbClr val="000000"/>
                </a:solidFill>
              </a:rPr>
              <a:t>Density of 311 calls complaining about water on roadway and/or flooded viaducts increases with storm type</a:t>
            </a:r>
          </a:p>
          <a:p>
            <a:r>
              <a:rPr lang="en-US" sz="2000" dirty="0" smtClean="0">
                <a:solidFill>
                  <a:srgbClr val="000000"/>
                </a:solidFill>
              </a:rPr>
              <a:t>CTA drivers’ reports of flood incidents generally found with moderate </a:t>
            </a:r>
            <a:r>
              <a:rPr lang="en-US" sz="2000" dirty="0">
                <a:solidFill>
                  <a:srgbClr val="000000"/>
                </a:solidFill>
              </a:rPr>
              <a:t>or more severe </a:t>
            </a:r>
            <a:r>
              <a:rPr lang="en-US" sz="2000" dirty="0" smtClean="0">
                <a:solidFill>
                  <a:srgbClr val="000000"/>
                </a:solidFill>
              </a:rPr>
              <a:t>storms (1-year </a:t>
            </a:r>
            <a:r>
              <a:rPr lang="en-US" sz="2000" dirty="0">
                <a:solidFill>
                  <a:srgbClr val="000000"/>
                </a:solidFill>
              </a:rPr>
              <a:t>storms </a:t>
            </a:r>
            <a:r>
              <a:rPr lang="en-US" sz="2000" dirty="0" smtClean="0">
                <a:solidFill>
                  <a:srgbClr val="000000"/>
                </a:solidFill>
              </a:rPr>
              <a:t>or higher)</a:t>
            </a:r>
          </a:p>
          <a:p>
            <a:r>
              <a:rPr lang="en-US" sz="2000" dirty="0" smtClean="0">
                <a:solidFill>
                  <a:srgbClr val="000000"/>
                </a:solidFill>
              </a:rPr>
              <a:t>In the future:  storms of greater severity may occur more frequently.  Cannot draw spatial conclusions that areas currently prone to flooding will be larger/wider – just that intensity may be worse.  </a:t>
            </a:r>
          </a:p>
          <a:p>
            <a:r>
              <a:rPr lang="en-US" sz="2000" dirty="0" smtClean="0">
                <a:solidFill>
                  <a:srgbClr val="000000"/>
                </a:solidFill>
              </a:rPr>
              <a:t>VARIABLE:  Impacts </a:t>
            </a:r>
            <a:r>
              <a:rPr lang="en-US" sz="2000" dirty="0">
                <a:solidFill>
                  <a:srgbClr val="000000"/>
                </a:solidFill>
              </a:rPr>
              <a:t>for any given </a:t>
            </a:r>
            <a:r>
              <a:rPr lang="en-US" sz="2000" dirty="0" smtClean="0">
                <a:solidFill>
                  <a:srgbClr val="000000"/>
                </a:solidFill>
              </a:rPr>
              <a:t>storm are affected </a:t>
            </a:r>
            <a:r>
              <a:rPr lang="en-US" sz="2000" dirty="0">
                <a:solidFill>
                  <a:srgbClr val="000000"/>
                </a:solidFill>
              </a:rPr>
              <a:t>by </a:t>
            </a:r>
            <a:r>
              <a:rPr lang="en-US" sz="2000" dirty="0" smtClean="0">
                <a:solidFill>
                  <a:srgbClr val="000000"/>
                </a:solidFill>
              </a:rPr>
              <a:t>sewer capacity and/or water release actions.</a:t>
            </a:r>
          </a:p>
          <a:p>
            <a:endParaRPr lang="en-US" sz="2000" dirty="0">
              <a:solidFill>
                <a:srgbClr val="000000"/>
              </a:solidFill>
            </a:endParaRPr>
          </a:p>
        </p:txBody>
      </p:sp>
      <p:sp>
        <p:nvSpPr>
          <p:cNvPr id="4" name="TextBox 3"/>
          <p:cNvSpPr txBox="1"/>
          <p:nvPr/>
        </p:nvSpPr>
        <p:spPr>
          <a:xfrm>
            <a:off x="106680" y="5516880"/>
            <a:ext cx="8702040" cy="1219200"/>
          </a:xfrm>
          <a:prstGeom prst="rect">
            <a:avLst/>
          </a:prstGeom>
          <a:noFill/>
        </p:spPr>
        <p:txBody>
          <a:bodyPr wrap="square" lIns="0" tIns="0" rIns="0" bIns="0" rtlCol="0" anchor="b">
            <a:noAutofit/>
          </a:bodyPr>
          <a:lstStyle/>
          <a:p>
            <a:r>
              <a:rPr lang="en-US" sz="1050" i="1" dirty="0" smtClean="0">
                <a:cs typeface="Aktiv Grotesk Trial" panose="020B0504020202020204" pitchFamily="34" charset="0"/>
              </a:rPr>
              <a:t>* Based on available data, selected sampling of recent storm events during period when reported call incidents &amp; 311 data were available, at conceptual level analysis; no sewer system modeling w current or future volumes or hydraulic/hydrologic modeling</a:t>
            </a:r>
          </a:p>
        </p:txBody>
      </p:sp>
      <p:pic>
        <p:nvPicPr>
          <p:cNvPr id="6"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Rainfall Data Analysis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44897796"/>
              </p:ext>
            </p:extLst>
          </p:nvPr>
        </p:nvGraphicFramePr>
        <p:xfrm>
          <a:off x="615949" y="1801654"/>
          <a:ext cx="7912102" cy="4218147"/>
        </p:xfrm>
        <a:graphic>
          <a:graphicData uri="http://schemas.openxmlformats.org/drawingml/2006/table">
            <a:tbl>
              <a:tblPr>
                <a:tableStyleId>{793D81CF-94F2-401A-BA57-92F5A7B2D0C5}</a:tableStyleId>
              </a:tblPr>
              <a:tblGrid>
                <a:gridCol w="1359976"/>
                <a:gridCol w="622088"/>
                <a:gridCol w="780977"/>
                <a:gridCol w="780977"/>
                <a:gridCol w="622088"/>
                <a:gridCol w="780977"/>
                <a:gridCol w="780977"/>
                <a:gridCol w="622088"/>
                <a:gridCol w="780977"/>
                <a:gridCol w="780977"/>
              </a:tblGrid>
              <a:tr h="299779">
                <a:tc gridSpan="10">
                  <a:txBody>
                    <a:bodyPr/>
                    <a:lstStyle/>
                    <a:p>
                      <a:pPr algn="ctr" fontAlgn="b"/>
                      <a:r>
                        <a:rPr lang="en-US" sz="1400" b="1" u="none" strike="noStrike" dirty="0">
                          <a:solidFill>
                            <a:schemeClr val="bg1"/>
                          </a:solidFill>
                          <a:effectLst/>
                        </a:rPr>
                        <a:t>Rain Storm Frequency</a:t>
                      </a:r>
                      <a:endParaRPr lang="en-US" sz="1400" b="1" i="0" u="none" strike="noStrike" dirty="0">
                        <a:solidFill>
                          <a:schemeClr val="bg1"/>
                        </a:solidFill>
                        <a:effectLst/>
                        <a:latin typeface="Calibri"/>
                      </a:endParaRPr>
                    </a:p>
                  </a:txBody>
                  <a:tcPr marL="7620" marR="7620" marT="7620"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046">
                <a:tc rowSpan="2">
                  <a:txBody>
                    <a:bodyPr/>
                    <a:lstStyle/>
                    <a:p>
                      <a:pPr algn="ctr" fontAlgn="b"/>
                      <a:r>
                        <a:rPr lang="en-US" sz="1100" u="none" strike="noStrike" dirty="0">
                          <a:solidFill>
                            <a:schemeClr val="bg1"/>
                          </a:solidFill>
                          <a:effectLst/>
                        </a:rPr>
                        <a:t>Storm Event</a:t>
                      </a:r>
                      <a:endParaRPr lang="en-US" sz="1100" b="0" i="0" u="none" strike="noStrike" dirty="0">
                        <a:solidFill>
                          <a:schemeClr val="bg1"/>
                        </a:solidFill>
                        <a:effectLst/>
                        <a:latin typeface="Calibri"/>
                      </a:endParaRPr>
                    </a:p>
                  </a:txBody>
                  <a:tcPr marL="7620" marR="7620" marT="7620" marB="0" anchor="b">
                    <a:solidFill>
                      <a:schemeClr val="accent1"/>
                    </a:solidFill>
                  </a:tcPr>
                </a:tc>
                <a:tc gridSpan="9">
                  <a:txBody>
                    <a:bodyPr/>
                    <a:lstStyle/>
                    <a:p>
                      <a:pPr algn="ctr" fontAlgn="b"/>
                      <a:r>
                        <a:rPr lang="en-US" sz="1100" u="none" strike="noStrike" dirty="0">
                          <a:solidFill>
                            <a:schemeClr val="bg1"/>
                          </a:solidFill>
                          <a:effectLst/>
                        </a:rPr>
                        <a:t>Storm Gage</a:t>
                      </a:r>
                      <a:endParaRPr lang="en-US" sz="1100" b="0" i="0" u="none" strike="noStrike" dirty="0">
                        <a:solidFill>
                          <a:schemeClr val="bg1"/>
                        </a:solidFill>
                        <a:effectLst/>
                        <a:latin typeface="Calibri"/>
                      </a:endParaRPr>
                    </a:p>
                  </a:txBody>
                  <a:tcPr marL="7620" marR="7620" marT="7620"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604">
                <a:tc vMerge="1">
                  <a:txBody>
                    <a:bodyPr/>
                    <a:lstStyle/>
                    <a:p>
                      <a:endParaRPr lang="en-US"/>
                    </a:p>
                  </a:txBody>
                  <a:tcPr/>
                </a:tc>
                <a:tc gridSpan="3">
                  <a:txBody>
                    <a:bodyPr/>
                    <a:lstStyle/>
                    <a:p>
                      <a:pPr algn="ctr" fontAlgn="b"/>
                      <a:r>
                        <a:rPr lang="en-US" sz="1100" u="none" strike="noStrike" dirty="0">
                          <a:solidFill>
                            <a:schemeClr val="bg1"/>
                          </a:solidFill>
                          <a:effectLst/>
                        </a:rPr>
                        <a:t>Midway</a:t>
                      </a:r>
                      <a:endParaRPr lang="en-US" sz="1100" b="0" i="0" u="none" strike="noStrike" dirty="0">
                        <a:solidFill>
                          <a:schemeClr val="bg1"/>
                        </a:solidFill>
                        <a:effectLst/>
                        <a:latin typeface="Calibri"/>
                      </a:endParaRPr>
                    </a:p>
                  </a:txBody>
                  <a:tcPr marL="7620" marR="7620" marT="7620" marB="0" anchor="b">
                    <a:solidFill>
                      <a:schemeClr val="accent1"/>
                    </a:solidFill>
                  </a:tcPr>
                </a:tc>
                <a:tc hMerge="1">
                  <a:txBody>
                    <a:bodyPr/>
                    <a:lstStyle/>
                    <a:p>
                      <a:endParaRPr lang="en-US"/>
                    </a:p>
                  </a:txBody>
                  <a:tcPr/>
                </a:tc>
                <a:tc hMerge="1">
                  <a:txBody>
                    <a:bodyPr/>
                    <a:lstStyle/>
                    <a:p>
                      <a:endParaRPr lang="en-US"/>
                    </a:p>
                  </a:txBody>
                  <a:tcPr/>
                </a:tc>
                <a:tc gridSpan="3">
                  <a:txBody>
                    <a:bodyPr/>
                    <a:lstStyle/>
                    <a:p>
                      <a:pPr algn="ctr" fontAlgn="b"/>
                      <a:r>
                        <a:rPr lang="en-US" sz="1100" u="none" strike="noStrike" dirty="0" smtClean="0">
                          <a:solidFill>
                            <a:schemeClr val="bg1"/>
                          </a:solidFill>
                          <a:effectLst/>
                        </a:rPr>
                        <a:t>O‘Hare</a:t>
                      </a:r>
                      <a:endParaRPr lang="en-US" sz="1100" b="0" i="0" u="none" strike="noStrike" dirty="0">
                        <a:solidFill>
                          <a:schemeClr val="bg1"/>
                        </a:solidFill>
                        <a:effectLst/>
                        <a:latin typeface="Calibri"/>
                      </a:endParaRPr>
                    </a:p>
                  </a:txBody>
                  <a:tcPr marL="7620" marR="7620" marT="7620" marB="0" anchor="b">
                    <a:solidFill>
                      <a:schemeClr val="accent1"/>
                    </a:solidFill>
                  </a:tcPr>
                </a:tc>
                <a:tc hMerge="1">
                  <a:txBody>
                    <a:bodyPr/>
                    <a:lstStyle/>
                    <a:p>
                      <a:endParaRPr lang="en-US"/>
                    </a:p>
                  </a:txBody>
                  <a:tcPr/>
                </a:tc>
                <a:tc hMerge="1">
                  <a:txBody>
                    <a:bodyPr/>
                    <a:lstStyle/>
                    <a:p>
                      <a:endParaRPr lang="en-US"/>
                    </a:p>
                  </a:txBody>
                  <a:tcPr/>
                </a:tc>
                <a:tc gridSpan="3">
                  <a:txBody>
                    <a:bodyPr/>
                    <a:lstStyle/>
                    <a:p>
                      <a:pPr algn="ctr" fontAlgn="b"/>
                      <a:r>
                        <a:rPr lang="en-US" sz="1100" u="none" strike="noStrike" dirty="0" err="1">
                          <a:solidFill>
                            <a:schemeClr val="bg1"/>
                          </a:solidFill>
                          <a:effectLst/>
                        </a:rPr>
                        <a:t>Palwaukee</a:t>
                      </a:r>
                      <a:endParaRPr lang="en-US" sz="1100" b="0" i="0" u="none" strike="noStrike" dirty="0">
                        <a:solidFill>
                          <a:schemeClr val="bg1"/>
                        </a:solidFill>
                        <a:effectLst/>
                        <a:latin typeface="Calibri"/>
                      </a:endParaRPr>
                    </a:p>
                  </a:txBody>
                  <a:tcPr marL="7620" marR="7620" marT="7620" marB="0" anchor="b">
                    <a:solidFill>
                      <a:schemeClr val="accent1"/>
                    </a:solidFill>
                  </a:tcPr>
                </a:tc>
                <a:tc hMerge="1">
                  <a:txBody>
                    <a:bodyPr/>
                    <a:lstStyle/>
                    <a:p>
                      <a:endParaRPr lang="en-US"/>
                    </a:p>
                  </a:txBody>
                  <a:tcPr/>
                </a:tc>
                <a:tc hMerge="1">
                  <a:txBody>
                    <a:bodyPr/>
                    <a:lstStyle/>
                    <a:p>
                      <a:endParaRPr lang="en-US"/>
                    </a:p>
                  </a:txBody>
                  <a:tcPr/>
                </a:tc>
              </a:tr>
              <a:tr h="465011">
                <a:tc>
                  <a:txBody>
                    <a:bodyPr/>
                    <a:lstStyle/>
                    <a:p>
                      <a:pPr algn="ctr" fontAlgn="b"/>
                      <a:r>
                        <a:rPr lang="en-US" sz="1100" u="none" strike="noStrike" dirty="0">
                          <a:solidFill>
                            <a:schemeClr val="bg1"/>
                          </a:solidFill>
                          <a:effectLst/>
                        </a:rPr>
                        <a:t> </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Rain (in)</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Duration (</a:t>
                      </a:r>
                      <a:r>
                        <a:rPr lang="en-US" sz="1100" u="none" strike="noStrike" dirty="0" err="1">
                          <a:solidFill>
                            <a:schemeClr val="bg1"/>
                          </a:solidFill>
                          <a:effectLst/>
                        </a:rPr>
                        <a:t>hrs</a:t>
                      </a:r>
                      <a:r>
                        <a:rPr lang="en-US" sz="1100" u="none" strike="noStrike" dirty="0">
                          <a:solidFill>
                            <a:schemeClr val="bg1"/>
                          </a:solidFill>
                          <a:effectLst/>
                        </a:rPr>
                        <a:t>)</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smtClean="0">
                          <a:solidFill>
                            <a:schemeClr val="bg1"/>
                          </a:solidFill>
                          <a:effectLst/>
                        </a:rPr>
                        <a:t>Recurrence </a:t>
                      </a:r>
                      <a:r>
                        <a:rPr lang="en-US" sz="1100" u="none" strike="noStrike" dirty="0">
                          <a:solidFill>
                            <a:schemeClr val="bg1"/>
                          </a:solidFill>
                          <a:effectLst/>
                        </a:rPr>
                        <a:t>Interval </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Rain (in)</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Duration (</a:t>
                      </a:r>
                      <a:r>
                        <a:rPr lang="en-US" sz="1100" u="none" strike="noStrike" dirty="0" err="1">
                          <a:solidFill>
                            <a:schemeClr val="bg1"/>
                          </a:solidFill>
                          <a:effectLst/>
                        </a:rPr>
                        <a:t>hrs</a:t>
                      </a:r>
                      <a:r>
                        <a:rPr lang="en-US" sz="1100" u="none" strike="noStrike" dirty="0">
                          <a:solidFill>
                            <a:schemeClr val="bg1"/>
                          </a:solidFill>
                          <a:effectLst/>
                        </a:rPr>
                        <a:t>)</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Rec Interval </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Rain (in)</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Duration (</a:t>
                      </a:r>
                      <a:r>
                        <a:rPr lang="en-US" sz="1100" u="none" strike="noStrike" dirty="0" err="1">
                          <a:solidFill>
                            <a:schemeClr val="bg1"/>
                          </a:solidFill>
                          <a:effectLst/>
                        </a:rPr>
                        <a:t>hrs</a:t>
                      </a:r>
                      <a:r>
                        <a:rPr lang="en-US" sz="1100" u="none" strike="noStrike" dirty="0">
                          <a:solidFill>
                            <a:schemeClr val="bg1"/>
                          </a:solidFill>
                          <a:effectLst/>
                        </a:rPr>
                        <a:t>)</a:t>
                      </a:r>
                      <a:endParaRPr lang="en-US" sz="1100" b="0" i="0" u="none" strike="noStrike" dirty="0">
                        <a:solidFill>
                          <a:schemeClr val="bg1"/>
                        </a:solidFill>
                        <a:effectLst/>
                        <a:latin typeface="Calibri"/>
                      </a:endParaRPr>
                    </a:p>
                  </a:txBody>
                  <a:tcPr marL="7620" marR="7620" marT="7620" marB="0" anchor="b">
                    <a:solidFill>
                      <a:schemeClr val="accent1"/>
                    </a:solidFill>
                  </a:tcPr>
                </a:tc>
                <a:tc>
                  <a:txBody>
                    <a:bodyPr/>
                    <a:lstStyle/>
                    <a:p>
                      <a:pPr algn="ctr" fontAlgn="b"/>
                      <a:r>
                        <a:rPr lang="en-US" sz="1100" u="none" strike="noStrike" dirty="0">
                          <a:solidFill>
                            <a:schemeClr val="bg1"/>
                          </a:solidFill>
                          <a:effectLst/>
                        </a:rPr>
                        <a:t>Rec Interval </a:t>
                      </a:r>
                      <a:endParaRPr lang="en-US" sz="1100" b="0" i="0" u="none" strike="noStrike" dirty="0">
                        <a:solidFill>
                          <a:schemeClr val="bg1"/>
                        </a:solidFill>
                        <a:effectLst/>
                        <a:latin typeface="Calibri"/>
                      </a:endParaRPr>
                    </a:p>
                  </a:txBody>
                  <a:tcPr marL="7620" marR="7620" marT="7620" marB="0" anchor="b">
                    <a:solidFill>
                      <a:schemeClr val="accent1"/>
                    </a:solidFill>
                  </a:tcPr>
                </a:tc>
              </a:tr>
              <a:tr h="236046">
                <a:tc gridSpan="10">
                  <a:txBody>
                    <a:bodyPr/>
                    <a:lstStyle/>
                    <a:p>
                      <a:pPr algn="l" fontAlgn="b"/>
                      <a:r>
                        <a:rPr lang="en-US" sz="1100" u="none" strike="noStrike" dirty="0">
                          <a:effectLst/>
                        </a:rPr>
                        <a:t>Minor Storms  (100% to 500% chance in any given year)</a:t>
                      </a:r>
                      <a:endParaRPr lang="en-US" sz="1100" b="1" i="0" u="none" strike="noStrike" dirty="0">
                        <a:solidFill>
                          <a:srgbClr val="000000"/>
                        </a:solidFill>
                        <a:effectLst/>
                        <a:latin typeface="Calibri"/>
                      </a:endParaRPr>
                    </a:p>
                  </a:txBody>
                  <a:tcPr marL="7620" marR="7620" marT="7620" marB="0" anchor="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965">
                <a:tc>
                  <a:txBody>
                    <a:bodyPr/>
                    <a:lstStyle/>
                    <a:p>
                      <a:pPr algn="ctr" fontAlgn="b"/>
                      <a:r>
                        <a:rPr lang="en-US" sz="1100" u="none" strike="noStrike" dirty="0">
                          <a:effectLst/>
                        </a:rPr>
                        <a:t>April 18, 2013</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1</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4</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gridSpan="3">
                  <a:txBody>
                    <a:bodyPr/>
                    <a:lstStyle/>
                    <a:p>
                      <a:pPr algn="ctr" fontAlgn="b"/>
                      <a:r>
                        <a:rPr lang="en-US" sz="1100" u="none" strike="noStrike" dirty="0">
                          <a:effectLst/>
                        </a:rPr>
                        <a:t>nm</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r>
              <a:tr h="228965">
                <a:tc>
                  <a:txBody>
                    <a:bodyPr/>
                    <a:lstStyle/>
                    <a:p>
                      <a:pPr algn="ctr" fontAlgn="b"/>
                      <a:r>
                        <a:rPr lang="en-US" sz="1100" u="none" strike="noStrike" dirty="0">
                          <a:effectLst/>
                        </a:rPr>
                        <a:t>April 19, 2015</a:t>
                      </a:r>
                      <a:endParaRPr lang="en-US" sz="1100" b="0" i="0" u="none" strike="noStrike" dirty="0">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nm</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ctr" fontAlgn="b"/>
                      <a:r>
                        <a:rPr lang="en-US" sz="1100" u="none" strike="noStrike">
                          <a:effectLst/>
                        </a:rPr>
                        <a:t>1.28</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6</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3.5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gridSpan="3">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r>
              <a:tr h="228965">
                <a:tc>
                  <a:txBody>
                    <a:bodyPr/>
                    <a:lstStyle/>
                    <a:p>
                      <a:pPr algn="ctr" fontAlgn="b"/>
                      <a:r>
                        <a:rPr lang="en-US" sz="1100" u="none" strike="noStrike" dirty="0">
                          <a:effectLst/>
                        </a:rPr>
                        <a:t>December 23, 2015</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0.7</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2.5 </a:t>
                      </a:r>
                      <a:r>
                        <a:rPr lang="en-US" sz="800" u="none" strike="noStrike" dirty="0" err="1">
                          <a:effectLst/>
                        </a:rPr>
                        <a:t>mo</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0.7</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3.25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0.7</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1</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2.5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r>
              <a:tr h="228965">
                <a:tc>
                  <a:txBody>
                    <a:bodyPr/>
                    <a:lstStyle/>
                    <a:p>
                      <a:pPr algn="ctr" fontAlgn="b"/>
                      <a:r>
                        <a:rPr lang="en-US" sz="1100" u="none" strike="noStrike" dirty="0">
                          <a:effectLst/>
                        </a:rPr>
                        <a:t>February 2, 2016</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10</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 </a:t>
                      </a:r>
                      <a:r>
                        <a:rPr lang="en-US" sz="800" u="none" strike="noStrike" dirty="0" err="1">
                          <a:effectLst/>
                        </a:rPr>
                        <a:t>mo</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3</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0.8</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3</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r>
              <a:tr h="228965">
                <a:tc>
                  <a:txBody>
                    <a:bodyPr/>
                    <a:lstStyle/>
                    <a:p>
                      <a:pPr algn="ctr" fontAlgn="b"/>
                      <a:r>
                        <a:rPr lang="en-US" sz="1100" u="none" strike="noStrike" dirty="0">
                          <a:effectLst/>
                        </a:rPr>
                        <a:t>March 24, 2016</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0.9</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7</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2 </a:t>
                      </a:r>
                      <a:r>
                        <a:rPr lang="en-US" sz="800" u="none" strike="noStrike" dirty="0" err="1">
                          <a:effectLst/>
                        </a:rPr>
                        <a:t>mo</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0.9</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7</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 </a:t>
                      </a:r>
                      <a:r>
                        <a:rPr lang="en-US" sz="800" u="none" strike="noStrike" dirty="0" err="1">
                          <a:effectLst/>
                        </a:rPr>
                        <a:t>mo</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0.9</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7</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r>
              <a:tr h="228965">
                <a:tc>
                  <a:txBody>
                    <a:bodyPr/>
                    <a:lstStyle/>
                    <a:p>
                      <a:pPr algn="ctr" fontAlgn="b"/>
                      <a:r>
                        <a:rPr lang="en-US" sz="1100" u="none" strike="noStrike" dirty="0">
                          <a:effectLst/>
                        </a:rPr>
                        <a:t>January 17, 2017</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1.2</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24</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1.2</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24</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 </a:t>
                      </a:r>
                      <a:r>
                        <a:rPr lang="en-US" sz="800" u="none" strike="noStrike" dirty="0" err="1">
                          <a:effectLst/>
                        </a:rPr>
                        <a:t>mo</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1.2</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24</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r>
              <a:tr h="228965">
                <a:tc>
                  <a:txBody>
                    <a:bodyPr/>
                    <a:lstStyle/>
                    <a:p>
                      <a:pPr algn="ctr" fontAlgn="b"/>
                      <a:r>
                        <a:rPr lang="en-US" sz="1100" u="none" strike="noStrike" dirty="0">
                          <a:effectLst/>
                        </a:rPr>
                        <a:t>February 7, 2017</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0.5</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0.5</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nm</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r>
              <a:tr h="228965">
                <a:tc gridSpan="10">
                  <a:txBody>
                    <a:bodyPr/>
                    <a:lstStyle/>
                    <a:p>
                      <a:pPr algn="l" fontAlgn="b"/>
                      <a:r>
                        <a:rPr lang="en-US" sz="1100" u="none" strike="noStrike" dirty="0">
                          <a:effectLst/>
                        </a:rPr>
                        <a:t>Moderate Storms (e.g., 1 Year Event (50% to 100% chance in any given year))</a:t>
                      </a:r>
                      <a:endParaRPr lang="en-US" sz="1100" b="1" i="0" u="none" strike="noStrike" dirty="0">
                        <a:solidFill>
                          <a:srgbClr val="000000"/>
                        </a:solidFill>
                        <a:effectLst/>
                        <a:latin typeface="Calibri"/>
                      </a:endParaRPr>
                    </a:p>
                  </a:txBody>
                  <a:tcPr marL="7620" marR="7620" marT="7620" marB="0" anchor="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965">
                <a:tc>
                  <a:txBody>
                    <a:bodyPr/>
                    <a:lstStyle/>
                    <a:p>
                      <a:pPr algn="ctr" fontAlgn="b"/>
                      <a:r>
                        <a:rPr lang="en-US" sz="1100" u="none" strike="noStrike" dirty="0">
                          <a:effectLst/>
                        </a:rPr>
                        <a:t>April 19, 2015</a:t>
                      </a:r>
                      <a:endParaRPr lang="en-US" sz="1100" b="0" i="0" u="none" strike="noStrike" dirty="0">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nm</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1.7</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6</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9 </a:t>
                      </a:r>
                      <a:r>
                        <a:rPr lang="en-US" sz="800" u="none" strike="noStrike">
                          <a:effectLst/>
                        </a:rPr>
                        <a:t>mo</a:t>
                      </a:r>
                      <a:endParaRPr lang="en-US" sz="1100" b="0" i="0" u="none" strike="noStrike">
                        <a:solidFill>
                          <a:srgbClr val="000000"/>
                        </a:solidFill>
                        <a:effectLst/>
                        <a:latin typeface="Calibri"/>
                      </a:endParaRPr>
                    </a:p>
                  </a:txBody>
                  <a:tcPr marL="7620" marR="7620" marT="7620" marB="0" anchor="b"/>
                </a:tc>
              </a:tr>
              <a:tr h="228965">
                <a:tc>
                  <a:txBody>
                    <a:bodyPr/>
                    <a:lstStyle/>
                    <a:p>
                      <a:pPr algn="ctr" fontAlgn="b"/>
                      <a:r>
                        <a:rPr lang="en-US" sz="1100" u="none" strike="noStrike" dirty="0">
                          <a:effectLst/>
                        </a:rPr>
                        <a:t>June 15, 2015</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1.47</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5</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1</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a:effectLst/>
                        </a:rPr>
                        <a:t>2.5</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12</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a:effectLst/>
                        </a:rPr>
                        <a:t>2</a:t>
                      </a:r>
                      <a:r>
                        <a:rPr lang="en-US" sz="800" u="none" strike="noStrike">
                          <a:effectLst/>
                        </a:rPr>
                        <a:t> yr </a:t>
                      </a:r>
                      <a:endParaRPr lang="en-US" sz="1100" b="0" i="0" u="none" strike="noStrike">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nm</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r>
              <a:tr h="228965">
                <a:tc gridSpan="10">
                  <a:txBody>
                    <a:bodyPr/>
                    <a:lstStyle/>
                    <a:p>
                      <a:pPr algn="l" fontAlgn="b"/>
                      <a:r>
                        <a:rPr lang="en-US" sz="1100" u="none" strike="noStrike" dirty="0">
                          <a:effectLst/>
                        </a:rPr>
                        <a:t>Severe Storms (e.g., 25 Year Event ( 5% chance in any given year))</a:t>
                      </a:r>
                      <a:endParaRPr lang="en-US" sz="1100" b="1" i="0" u="none" strike="noStrike" dirty="0">
                        <a:solidFill>
                          <a:srgbClr val="000000"/>
                        </a:solidFill>
                        <a:effectLst/>
                        <a:latin typeface="Calibri"/>
                      </a:endParaRPr>
                    </a:p>
                  </a:txBody>
                  <a:tcPr marL="7620" marR="7620" marT="7620" marB="0" anchor="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046">
                <a:tc>
                  <a:txBody>
                    <a:bodyPr/>
                    <a:lstStyle/>
                    <a:p>
                      <a:pPr algn="ctr" fontAlgn="b"/>
                      <a:r>
                        <a:rPr lang="en-US" sz="1100" u="none" strike="noStrike" dirty="0">
                          <a:effectLst/>
                        </a:rPr>
                        <a:t>April 18, 2013</a:t>
                      </a:r>
                      <a:endParaRPr lang="en-US" sz="1100" b="0" i="0" u="none" strike="noStrike" dirty="0">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ctr" fontAlgn="b"/>
                      <a:r>
                        <a:rPr lang="en-US" sz="1100" u="none" strike="noStrike" dirty="0">
                          <a:effectLst/>
                        </a:rPr>
                        <a:t>5.5</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2.4</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25 </a:t>
                      </a:r>
                      <a:r>
                        <a:rPr lang="en-US" sz="800" u="none" strike="noStrike" dirty="0" err="1">
                          <a:effectLst/>
                        </a:rPr>
                        <a:t>yr</a:t>
                      </a:r>
                      <a:endParaRPr lang="en-US" sz="1100" b="0" i="0" u="none" strike="noStrike" dirty="0">
                        <a:solidFill>
                          <a:srgbClr val="000000"/>
                        </a:solidFill>
                        <a:effectLst/>
                        <a:latin typeface="Calibri"/>
                      </a:endParaRPr>
                    </a:p>
                  </a:txBody>
                  <a:tcPr marL="7620" marR="7620" marT="7620" marB="0" anchor="b"/>
                </a:tc>
                <a:tc gridSpan="3">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hMerge="1">
                  <a:txBody>
                    <a:bodyPr/>
                    <a:lstStyle/>
                    <a:p>
                      <a:endParaRPr lang="en-US" dirty="0"/>
                    </a:p>
                  </a:txBody>
                  <a:tcPr/>
                </a:tc>
              </a:tr>
            </a:tbl>
          </a:graphicData>
        </a:graphic>
      </p:graphicFrame>
      <p:pic>
        <p:nvPicPr>
          <p:cNvPr id="6"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3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Project Scope</a:t>
            </a:r>
            <a:endParaRPr lang="en-US" dirty="0"/>
          </a:p>
        </p:txBody>
      </p:sp>
      <p:sp>
        <p:nvSpPr>
          <p:cNvPr id="9" name="Oval 8"/>
          <p:cNvSpPr>
            <a:spLocks noChangeAspect="1"/>
          </p:cNvSpPr>
          <p:nvPr/>
        </p:nvSpPr>
        <p:spPr>
          <a:xfrm>
            <a:off x="-2079399" y="1436497"/>
            <a:ext cx="1188720" cy="1188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Project </a:t>
            </a:r>
            <a:r>
              <a:rPr lang="en-US" sz="1400" dirty="0"/>
              <a:t>Kickoff </a:t>
            </a:r>
            <a:r>
              <a:rPr lang="en-US" sz="1400" dirty="0" smtClean="0"/>
              <a:t>Meeting</a:t>
            </a:r>
            <a:endParaRPr lang="en-US" sz="1400" dirty="0"/>
          </a:p>
        </p:txBody>
      </p:sp>
      <p:sp>
        <p:nvSpPr>
          <p:cNvPr id="16" name="Oval 15"/>
          <p:cNvSpPr>
            <a:spLocks noChangeAspect="1"/>
          </p:cNvSpPr>
          <p:nvPr/>
        </p:nvSpPr>
        <p:spPr>
          <a:xfrm>
            <a:off x="573632" y="1928813"/>
            <a:ext cx="1188720" cy="1188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Task 1: Project </a:t>
            </a:r>
            <a:r>
              <a:rPr lang="en-US" sz="1400" dirty="0"/>
              <a:t>Kickoff </a:t>
            </a:r>
            <a:r>
              <a:rPr lang="en-US" sz="1400" dirty="0" smtClean="0"/>
              <a:t>Meeting</a:t>
            </a:r>
            <a:endParaRPr lang="en-US" sz="1400" dirty="0"/>
          </a:p>
        </p:txBody>
      </p:sp>
      <p:sp>
        <p:nvSpPr>
          <p:cNvPr id="17" name="Oval 16"/>
          <p:cNvSpPr>
            <a:spLocks noChangeAspect="1"/>
          </p:cNvSpPr>
          <p:nvPr/>
        </p:nvSpPr>
        <p:spPr>
          <a:xfrm>
            <a:off x="3181350" y="1292860"/>
            <a:ext cx="2460625" cy="24606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Task 2: </a:t>
            </a:r>
          </a:p>
          <a:p>
            <a:pPr algn="ctr"/>
            <a:r>
              <a:rPr lang="en-US" sz="1600" dirty="0" smtClean="0"/>
              <a:t>Identify </a:t>
            </a:r>
            <a:r>
              <a:rPr lang="en-US" sz="1600" dirty="0"/>
              <a:t>and Map Flooding Impacts</a:t>
            </a:r>
          </a:p>
        </p:txBody>
      </p:sp>
      <p:sp>
        <p:nvSpPr>
          <p:cNvPr id="18" name="Oval 17"/>
          <p:cNvSpPr>
            <a:spLocks noChangeAspect="1"/>
          </p:cNvSpPr>
          <p:nvPr/>
        </p:nvSpPr>
        <p:spPr>
          <a:xfrm>
            <a:off x="1487210" y="3869287"/>
            <a:ext cx="1838199" cy="18381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Task 3: </a:t>
            </a:r>
          </a:p>
          <a:p>
            <a:pPr algn="ctr"/>
            <a:r>
              <a:rPr lang="en-US" sz="1600" dirty="0" smtClean="0"/>
              <a:t>Future </a:t>
            </a:r>
            <a:r>
              <a:rPr lang="en-US" sz="1600" dirty="0"/>
              <a:t>Climate Change Impact on Flooding</a:t>
            </a:r>
          </a:p>
        </p:txBody>
      </p:sp>
      <p:sp>
        <p:nvSpPr>
          <p:cNvPr id="19" name="Oval 18"/>
          <p:cNvSpPr/>
          <p:nvPr/>
        </p:nvSpPr>
        <p:spPr>
          <a:xfrm>
            <a:off x="4665381" y="3298543"/>
            <a:ext cx="3287995" cy="3287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Task 4; </a:t>
            </a:r>
          </a:p>
          <a:p>
            <a:pPr algn="ctr"/>
            <a:r>
              <a:rPr lang="en-US" dirty="0" smtClean="0"/>
              <a:t>Resilience Plan</a:t>
            </a:r>
            <a:endParaRPr lang="en-US" dirty="0"/>
          </a:p>
        </p:txBody>
      </p:sp>
      <p:grpSp>
        <p:nvGrpSpPr>
          <p:cNvPr id="15" name="Group 14"/>
          <p:cNvGrpSpPr/>
          <p:nvPr/>
        </p:nvGrpSpPr>
        <p:grpSpPr>
          <a:xfrm>
            <a:off x="420409" y="414574"/>
            <a:ext cx="1066801" cy="957026"/>
            <a:chOff x="457199" y="1157524"/>
            <a:chExt cx="1761762" cy="1533811"/>
          </a:xfrm>
        </p:grpSpPr>
        <p:sp>
          <p:nvSpPr>
            <p:cNvPr id="20" name="Rectangle 19"/>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M:\CMC PROPOSAL FILING\2015\2. RFQ, RFP, PRES\TRANSP\RTA\Flooding Resilience Plan for Bus Operations\Graphics\pencil.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429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Rainfall Data Analysis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073927544"/>
              </p:ext>
            </p:extLst>
          </p:nvPr>
        </p:nvGraphicFramePr>
        <p:xfrm>
          <a:off x="457200" y="1371600"/>
          <a:ext cx="5082541" cy="4640266"/>
        </p:xfrm>
        <a:graphic>
          <a:graphicData uri="http://schemas.openxmlformats.org/drawingml/2006/table">
            <a:tbl>
              <a:tblPr/>
              <a:tblGrid>
                <a:gridCol w="1437702"/>
                <a:gridCol w="830671"/>
                <a:gridCol w="638979"/>
                <a:gridCol w="854633"/>
                <a:gridCol w="638979"/>
                <a:gridCol w="681577"/>
              </a:tblGrid>
              <a:tr h="291526">
                <a:tc>
                  <a:txBody>
                    <a:bodyPr/>
                    <a:lstStyle/>
                    <a:p>
                      <a:pPr algn="l" fontAlgn="b"/>
                      <a:r>
                        <a:rPr lang="en-US" sz="900" b="1" i="0" u="none" strike="noStrike" dirty="0">
                          <a:solidFill>
                            <a:srgbClr val="FFFFFF"/>
                          </a:solidFill>
                          <a:effectLst/>
                          <a:latin typeface="+mn-lt"/>
                        </a:rPr>
                        <a:t>Storm Date</a:t>
                      </a: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c>
                  <a:txBody>
                    <a:bodyPr/>
                    <a:lstStyle/>
                    <a:p>
                      <a:pPr algn="l" fontAlgn="b"/>
                      <a:r>
                        <a:rPr lang="en-US" sz="900" b="1" i="0" u="none" strike="noStrike" dirty="0" smtClean="0">
                          <a:solidFill>
                            <a:srgbClr val="FFFFFF"/>
                          </a:solidFill>
                          <a:effectLst/>
                          <a:latin typeface="+mn-lt"/>
                        </a:rPr>
                        <a:t>Recurrence Interval</a:t>
                      </a:r>
                      <a:endParaRPr lang="en-US" sz="900" b="1" i="0" u="none" strike="noStrike" dirty="0">
                        <a:solidFill>
                          <a:srgbClr val="FFFFFF"/>
                        </a:solidFill>
                        <a:effectLst/>
                        <a:latin typeface="+mn-lt"/>
                      </a:endParaRP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c>
                  <a:txBody>
                    <a:bodyPr/>
                    <a:lstStyle/>
                    <a:p>
                      <a:pPr algn="r" fontAlgn="b"/>
                      <a:r>
                        <a:rPr lang="en-US" sz="900" b="1" i="0" u="none" strike="noStrike" dirty="0">
                          <a:solidFill>
                            <a:srgbClr val="FFFFFF"/>
                          </a:solidFill>
                          <a:effectLst/>
                          <a:latin typeface="+mn-lt"/>
                        </a:rPr>
                        <a:t>Duration</a:t>
                      </a: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c>
                  <a:txBody>
                    <a:bodyPr/>
                    <a:lstStyle/>
                    <a:p>
                      <a:pPr algn="r" fontAlgn="b"/>
                      <a:r>
                        <a:rPr lang="en-US" sz="900" b="1" i="0" u="none" strike="noStrike" dirty="0">
                          <a:solidFill>
                            <a:srgbClr val="FFFFFF"/>
                          </a:solidFill>
                          <a:effectLst/>
                          <a:latin typeface="+mn-lt"/>
                        </a:rPr>
                        <a:t>Gauge Level</a:t>
                      </a: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c>
                  <a:txBody>
                    <a:bodyPr/>
                    <a:lstStyle/>
                    <a:p>
                      <a:pPr algn="r" fontAlgn="b"/>
                      <a:r>
                        <a:rPr lang="en-US" sz="900" b="1" i="0" u="none" strike="noStrike" dirty="0">
                          <a:solidFill>
                            <a:srgbClr val="FFFFFF"/>
                          </a:solidFill>
                          <a:effectLst/>
                          <a:latin typeface="+mn-lt"/>
                        </a:rPr>
                        <a:t>311 Calls</a:t>
                      </a: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c>
                  <a:txBody>
                    <a:bodyPr/>
                    <a:lstStyle/>
                    <a:p>
                      <a:pPr algn="r" fontAlgn="b"/>
                      <a:r>
                        <a:rPr lang="en-US" sz="900" b="1" i="0" u="none" strike="noStrike" dirty="0">
                          <a:solidFill>
                            <a:srgbClr val="FFFFFF"/>
                          </a:solidFill>
                          <a:effectLst/>
                          <a:latin typeface="+mn-lt"/>
                        </a:rPr>
                        <a:t>311 Call Density</a:t>
                      </a:r>
                    </a:p>
                  </a:txBody>
                  <a:tcPr marL="6183" marR="6183" marT="8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5E2"/>
                    </a:solidFill>
                  </a:tcPr>
                </a:tc>
              </a:tr>
              <a:tr h="289916">
                <a:tc>
                  <a:txBody>
                    <a:bodyPr/>
                    <a:lstStyle/>
                    <a:p>
                      <a:pPr algn="l" fontAlgn="b"/>
                      <a:r>
                        <a:rPr lang="en-US" sz="900" b="0" i="0" u="none" strike="noStrike">
                          <a:solidFill>
                            <a:srgbClr val="000000"/>
                          </a:solidFill>
                          <a:effectLst/>
                          <a:latin typeface="+mn-lt"/>
                        </a:rPr>
                        <a:t>Feb 7, 2017</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mn-lt"/>
                        </a:rPr>
                        <a:t>&lt;2-month</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900" b="0" i="0" u="none" strike="noStrike">
                          <a:solidFill>
                            <a:srgbClr val="000000"/>
                          </a:solidFill>
                          <a:effectLst/>
                          <a:latin typeface="+mn-lt"/>
                        </a:rPr>
                        <a:t>1hr</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900" b="0" i="0" u="none" strike="noStrike">
                          <a:solidFill>
                            <a:srgbClr val="000000"/>
                          </a:solidFill>
                          <a:effectLst/>
                          <a:latin typeface="+mn-lt"/>
                        </a:rPr>
                        <a:t>0.5"</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900" b="0" i="0" u="none" strike="noStrike">
                          <a:solidFill>
                            <a:srgbClr val="000000"/>
                          </a:solidFill>
                          <a:effectLst/>
                          <a:latin typeface="+mn-lt"/>
                        </a:rPr>
                        <a:t>249</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900" b="0" i="0" u="none" strike="noStrike" dirty="0">
                          <a:solidFill>
                            <a:srgbClr val="000000"/>
                          </a:solidFill>
                          <a:effectLst/>
                          <a:latin typeface="+mn-lt"/>
                        </a:rPr>
                        <a:t>                  1.1 </a:t>
                      </a:r>
                    </a:p>
                  </a:txBody>
                  <a:tcPr marL="6183" marR="6183" marT="8053"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r>
              <a:tr h="289916">
                <a:tc>
                  <a:txBody>
                    <a:bodyPr/>
                    <a:lstStyle/>
                    <a:p>
                      <a:pPr algn="l" fontAlgn="b"/>
                      <a:r>
                        <a:rPr lang="en-US" sz="900" b="0" i="0" u="none" strike="noStrike">
                          <a:solidFill>
                            <a:srgbClr val="000000"/>
                          </a:solidFill>
                          <a:effectLst/>
                          <a:latin typeface="+mn-lt"/>
                        </a:rPr>
                        <a:t>January 16-17, 2017</a:t>
                      </a:r>
                    </a:p>
                  </a:txBody>
                  <a:tcPr marL="6183" marR="6183" marT="8053" marB="0" anchor="b">
                    <a:lnL>
                      <a:noFill/>
                    </a:lnL>
                    <a:lnR>
                      <a:noFill/>
                    </a:lnR>
                    <a:lnT>
                      <a:noFill/>
                    </a:lnT>
                    <a:lnB>
                      <a:noFill/>
                    </a:lnB>
                  </a:tcPr>
                </a:tc>
                <a:tc>
                  <a:txBody>
                    <a:bodyPr/>
                    <a:lstStyle/>
                    <a:p>
                      <a:pPr algn="l" fontAlgn="b"/>
                      <a:r>
                        <a:rPr lang="en-US" sz="900" b="0" i="0" u="none" strike="noStrike">
                          <a:solidFill>
                            <a:srgbClr val="000000"/>
                          </a:solidFill>
                          <a:effectLst/>
                          <a:latin typeface="+mn-lt"/>
                        </a:rPr>
                        <a:t>&lt;2-month</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24hr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1.2"</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374</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1.6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March 24, 2016</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&lt;2-month</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25hr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1.0"</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241</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1.0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a:solidFill>
                            <a:srgbClr val="000000"/>
                          </a:solidFill>
                          <a:effectLst/>
                          <a:latin typeface="+mn-lt"/>
                        </a:rPr>
                        <a:t>June 15-16, 2015</a:t>
                      </a:r>
                    </a:p>
                  </a:txBody>
                  <a:tcPr marL="6183" marR="6183" marT="8053" marB="0" anchor="b">
                    <a:lnL>
                      <a:noFill/>
                    </a:lnL>
                    <a:lnR>
                      <a:noFill/>
                    </a:lnR>
                    <a:lnT>
                      <a:noFill/>
                    </a:lnT>
                    <a:lnB>
                      <a:noFill/>
                    </a:lnB>
                  </a:tcPr>
                </a:tc>
                <a:tc>
                  <a:txBody>
                    <a:bodyPr/>
                    <a:lstStyle/>
                    <a:p>
                      <a:pPr algn="l" fontAlgn="b"/>
                      <a:r>
                        <a:rPr lang="en-US" sz="900" b="0" i="0" u="none" strike="noStrike" dirty="0">
                          <a:solidFill>
                            <a:srgbClr val="000000"/>
                          </a:solidFill>
                          <a:effectLst/>
                          <a:latin typeface="+mn-lt"/>
                        </a:rPr>
                        <a:t>2-month</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11hr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1.2"</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252</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1.8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December 23, 2015</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2.5-month</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0.7"</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213</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0.9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a:solidFill>
                            <a:srgbClr val="000000"/>
                          </a:solidFill>
                          <a:effectLst/>
                          <a:latin typeface="+mn-lt"/>
                        </a:rPr>
                        <a:t>Feb 7, 2017</a:t>
                      </a:r>
                    </a:p>
                  </a:txBody>
                  <a:tcPr marL="6183" marR="6183" marT="8053" marB="0" anchor="b">
                    <a:lnL>
                      <a:noFill/>
                    </a:lnL>
                    <a:lnR>
                      <a:noFill/>
                    </a:lnR>
                    <a:lnT>
                      <a:noFill/>
                    </a:lnT>
                    <a:lnB>
                      <a:noFill/>
                    </a:lnB>
                  </a:tcPr>
                </a:tc>
                <a:tc>
                  <a:txBody>
                    <a:bodyPr/>
                    <a:lstStyle/>
                    <a:p>
                      <a:pPr algn="l" fontAlgn="b"/>
                      <a:r>
                        <a:rPr lang="en-US" sz="900" b="0" i="0" u="none" strike="noStrike" dirty="0">
                          <a:solidFill>
                            <a:srgbClr val="000000"/>
                          </a:solidFill>
                          <a:effectLst/>
                          <a:latin typeface="+mn-lt"/>
                        </a:rPr>
                        <a:t>2- to 6-month</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1hr</a:t>
                      </a:r>
                    </a:p>
                  </a:txBody>
                  <a:tcPr marL="6183" marR="6183" marT="8053" marB="0" anchor="b">
                    <a:lnL>
                      <a:noFill/>
                    </a:lnL>
                    <a:lnR>
                      <a:noFill/>
                    </a:lnR>
                    <a:lnT>
                      <a:noFill/>
                    </a:lnT>
                    <a:lnB>
                      <a:noFill/>
                    </a:lnB>
                  </a:tcPr>
                </a:tc>
                <a:tc>
                  <a:txBody>
                    <a:bodyPr/>
                    <a:lstStyle/>
                    <a:p>
                      <a:pPr algn="r" fontAlgn="b"/>
                      <a:endParaRPr lang="en-US" sz="900" b="0" i="0" u="none" strike="noStrike">
                        <a:solidFill>
                          <a:srgbClr val="000000"/>
                        </a:solidFill>
                        <a:effectLst/>
                        <a:latin typeface="+mn-lt"/>
                      </a:endParaRP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50</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3.7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April 9, 2015</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4-month</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6hr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1.3"</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254</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1.2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a:solidFill>
                            <a:srgbClr val="000000"/>
                          </a:solidFill>
                          <a:effectLst/>
                          <a:latin typeface="+mn-lt"/>
                        </a:rPr>
                        <a:t>Feb 2-3, 2016</a:t>
                      </a:r>
                    </a:p>
                  </a:txBody>
                  <a:tcPr marL="6183" marR="6183" marT="8053" marB="0" anchor="b">
                    <a:lnL>
                      <a:noFill/>
                    </a:lnL>
                    <a:lnR>
                      <a:noFill/>
                    </a:lnR>
                    <a:lnT>
                      <a:noFill/>
                    </a:lnT>
                    <a:lnB>
                      <a:noFill/>
                    </a:lnB>
                  </a:tcPr>
                </a:tc>
                <a:tc>
                  <a:txBody>
                    <a:bodyPr/>
                    <a:lstStyle/>
                    <a:p>
                      <a:pPr algn="l" fontAlgn="b"/>
                      <a:r>
                        <a:rPr lang="en-US" sz="900" b="0" i="0" u="none" strike="noStrike">
                          <a:solidFill>
                            <a:srgbClr val="000000"/>
                          </a:solidFill>
                          <a:effectLst/>
                          <a:latin typeface="+mn-lt"/>
                        </a:rPr>
                        <a:t>6- to 9-month</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10hr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149</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2.8 </a:t>
                      </a:r>
                    </a:p>
                  </a:txBody>
                  <a:tcPr marL="6183" marR="6183" marT="8053" marB="0" anchor="b">
                    <a:lnL>
                      <a:noFill/>
                    </a:lnL>
                    <a:lnR>
                      <a:noFill/>
                    </a:lnR>
                    <a:lnT>
                      <a:noFill/>
                    </a:lnT>
                    <a:lnB>
                      <a:noFill/>
                    </a:lnB>
                  </a:tcPr>
                </a:tc>
              </a:tr>
              <a:tr h="289916">
                <a:tc>
                  <a:txBody>
                    <a:bodyPr/>
                    <a:lstStyle/>
                    <a:p>
                      <a:pPr algn="l" fontAlgn="b"/>
                      <a:r>
                        <a:rPr lang="en-US" sz="900" b="0" i="0" u="none" strike="noStrike" dirty="0">
                          <a:solidFill>
                            <a:srgbClr val="000000"/>
                          </a:solidFill>
                          <a:effectLst/>
                          <a:latin typeface="+mn-lt"/>
                        </a:rPr>
                        <a:t>July 23-24, 2016</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1-yr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7hr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2.0"</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166</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0.8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dirty="0">
                          <a:solidFill>
                            <a:srgbClr val="000000"/>
                          </a:solidFill>
                          <a:effectLst/>
                          <a:latin typeface="+mn-lt"/>
                        </a:rPr>
                        <a:t>Sept 17-19, 2015</a:t>
                      </a:r>
                    </a:p>
                  </a:txBody>
                  <a:tcPr marL="6183" marR="6183" marT="8053" marB="0" anchor="b">
                    <a:lnL>
                      <a:noFill/>
                    </a:lnL>
                    <a:lnR>
                      <a:noFill/>
                    </a:lnR>
                    <a:lnT>
                      <a:noFill/>
                    </a:lnT>
                    <a:lnB>
                      <a:noFill/>
                    </a:lnB>
                  </a:tcPr>
                </a:tc>
                <a:tc>
                  <a:txBody>
                    <a:bodyPr/>
                    <a:lstStyle/>
                    <a:p>
                      <a:pPr algn="l" fontAlgn="b"/>
                      <a:r>
                        <a:rPr lang="en-US" sz="900" b="0" i="0" u="none" strike="noStrike">
                          <a:solidFill>
                            <a:srgbClr val="000000"/>
                          </a:solidFill>
                          <a:effectLst/>
                          <a:latin typeface="+mn-lt"/>
                        </a:rPr>
                        <a:t>2-yr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24hr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3.0"</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202</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0.9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June 15-16, 2015</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2-yr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11hr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2.5"</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297</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3.1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a:solidFill>
                            <a:srgbClr val="000000"/>
                          </a:solidFill>
                          <a:effectLst/>
                          <a:latin typeface="+mn-lt"/>
                        </a:rPr>
                        <a:t>July 23-24, 2016</a:t>
                      </a:r>
                    </a:p>
                  </a:txBody>
                  <a:tcPr marL="6183" marR="6183" marT="8053" marB="0" anchor="b">
                    <a:lnL>
                      <a:noFill/>
                    </a:lnL>
                    <a:lnR>
                      <a:noFill/>
                    </a:lnR>
                    <a:lnT>
                      <a:noFill/>
                    </a:lnT>
                    <a:lnB>
                      <a:noFill/>
                    </a:lnB>
                  </a:tcPr>
                </a:tc>
                <a:tc>
                  <a:txBody>
                    <a:bodyPr/>
                    <a:lstStyle/>
                    <a:p>
                      <a:pPr algn="l" fontAlgn="b"/>
                      <a:r>
                        <a:rPr lang="en-US" sz="900" b="0" i="0" u="none" strike="noStrike">
                          <a:solidFill>
                            <a:srgbClr val="000000"/>
                          </a:solidFill>
                          <a:effectLst/>
                          <a:latin typeface="+mn-lt"/>
                        </a:rPr>
                        <a:t>5-yr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7hr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2.5"</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5</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0.9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April 17-18, 2013</a:t>
                      </a:r>
                    </a:p>
                  </a:txBody>
                  <a:tcPr marL="6183" marR="6183" marT="8053"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mn-lt"/>
                        </a:rPr>
                        <a:t>5-yr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20hr</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3.5"</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a:solidFill>
                            <a:srgbClr val="000000"/>
                          </a:solidFill>
                          <a:effectLst/>
                          <a:latin typeface="+mn-lt"/>
                        </a:rPr>
                        <a:t>179</a:t>
                      </a:r>
                    </a:p>
                  </a:txBody>
                  <a:tcPr marL="6183" marR="6183" marT="8053" marB="0" anchor="b">
                    <a:lnL>
                      <a:noFill/>
                    </a:lnL>
                    <a:lnR>
                      <a:noFill/>
                    </a:lnR>
                    <a:lnT>
                      <a:noFill/>
                    </a:lnT>
                    <a:lnB>
                      <a:noFill/>
                    </a:lnB>
                    <a:solidFill>
                      <a:srgbClr val="D9D9D9"/>
                    </a:solidFill>
                  </a:tcPr>
                </a:tc>
                <a:tc>
                  <a:txBody>
                    <a:bodyPr/>
                    <a:lstStyle/>
                    <a:p>
                      <a:pPr algn="r" fontAlgn="b"/>
                      <a:r>
                        <a:rPr lang="en-US" sz="900" b="0" i="0" u="none" strike="noStrike" dirty="0">
                          <a:solidFill>
                            <a:srgbClr val="000000"/>
                          </a:solidFill>
                          <a:effectLst/>
                          <a:latin typeface="+mn-lt"/>
                        </a:rPr>
                        <a:t>                  2.0 </a:t>
                      </a:r>
                    </a:p>
                  </a:txBody>
                  <a:tcPr marL="6183" marR="6183" marT="8053" marB="0" anchor="b">
                    <a:lnL>
                      <a:noFill/>
                    </a:lnL>
                    <a:lnR>
                      <a:noFill/>
                    </a:lnR>
                    <a:lnT>
                      <a:noFill/>
                    </a:lnT>
                    <a:lnB>
                      <a:noFill/>
                    </a:lnB>
                    <a:solidFill>
                      <a:srgbClr val="D9D9D9"/>
                    </a:solidFill>
                  </a:tcPr>
                </a:tc>
              </a:tr>
              <a:tr h="289916">
                <a:tc>
                  <a:txBody>
                    <a:bodyPr/>
                    <a:lstStyle/>
                    <a:p>
                      <a:pPr algn="l" fontAlgn="b"/>
                      <a:r>
                        <a:rPr lang="en-US" sz="900" b="0" i="0" u="none" strike="noStrike">
                          <a:solidFill>
                            <a:srgbClr val="000000"/>
                          </a:solidFill>
                          <a:effectLst/>
                          <a:latin typeface="+mn-lt"/>
                        </a:rPr>
                        <a:t>April 17-18, 2013</a:t>
                      </a:r>
                    </a:p>
                  </a:txBody>
                  <a:tcPr marL="6183" marR="6183" marT="8053" marB="0" anchor="b">
                    <a:lnL>
                      <a:noFill/>
                    </a:lnL>
                    <a:lnR>
                      <a:noFill/>
                    </a:lnR>
                    <a:lnT>
                      <a:noFill/>
                    </a:lnT>
                    <a:lnB>
                      <a:noFill/>
                    </a:lnB>
                  </a:tcPr>
                </a:tc>
                <a:tc>
                  <a:txBody>
                    <a:bodyPr/>
                    <a:lstStyle/>
                    <a:p>
                      <a:pPr algn="l" fontAlgn="b"/>
                      <a:r>
                        <a:rPr lang="en-US" sz="900" b="0" i="0" u="none" strike="noStrike">
                          <a:solidFill>
                            <a:srgbClr val="000000"/>
                          </a:solidFill>
                          <a:effectLst/>
                          <a:latin typeface="+mn-lt"/>
                        </a:rPr>
                        <a:t>15-yr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16hr</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4.0"</a:t>
                      </a:r>
                    </a:p>
                  </a:txBody>
                  <a:tcPr marL="6183" marR="6183" marT="8053" marB="0" anchor="b">
                    <a:lnL>
                      <a:noFill/>
                    </a:lnL>
                    <a:lnR>
                      <a:noFill/>
                    </a:lnR>
                    <a:lnT>
                      <a:noFill/>
                    </a:lnT>
                    <a:lnB>
                      <a:noFill/>
                    </a:lnB>
                  </a:tcPr>
                </a:tc>
                <a:tc>
                  <a:txBody>
                    <a:bodyPr/>
                    <a:lstStyle/>
                    <a:p>
                      <a:pPr algn="r" fontAlgn="b"/>
                      <a:r>
                        <a:rPr lang="en-US" sz="900" b="0" i="0" u="none" strike="noStrike">
                          <a:solidFill>
                            <a:srgbClr val="000000"/>
                          </a:solidFill>
                          <a:effectLst/>
                          <a:latin typeface="+mn-lt"/>
                        </a:rPr>
                        <a:t>381</a:t>
                      </a:r>
                    </a:p>
                  </a:txBody>
                  <a:tcPr marL="6183" marR="6183" marT="8053" marB="0" anchor="b">
                    <a:lnL>
                      <a:noFill/>
                    </a:lnL>
                    <a:lnR>
                      <a:noFill/>
                    </a:lnR>
                    <a:lnT>
                      <a:noFill/>
                    </a:lnT>
                    <a:lnB>
                      <a:noFill/>
                    </a:lnB>
                  </a:tcPr>
                </a:tc>
                <a:tc>
                  <a:txBody>
                    <a:bodyPr/>
                    <a:lstStyle/>
                    <a:p>
                      <a:pPr algn="r" fontAlgn="b"/>
                      <a:r>
                        <a:rPr lang="en-US" sz="900" b="0" i="0" u="none" strike="noStrike" dirty="0">
                          <a:solidFill>
                            <a:srgbClr val="000000"/>
                          </a:solidFill>
                          <a:effectLst/>
                          <a:latin typeface="+mn-lt"/>
                        </a:rPr>
                        <a:t>                  4.0 </a:t>
                      </a:r>
                    </a:p>
                  </a:txBody>
                  <a:tcPr marL="6183" marR="6183" marT="8053" marB="0" anchor="b">
                    <a:lnL>
                      <a:noFill/>
                    </a:lnL>
                    <a:lnR>
                      <a:noFill/>
                    </a:lnR>
                    <a:lnT>
                      <a:noFill/>
                    </a:lnT>
                    <a:lnB>
                      <a:noFill/>
                    </a:lnB>
                  </a:tcPr>
                </a:tc>
              </a:tr>
              <a:tr h="289916">
                <a:tc>
                  <a:txBody>
                    <a:bodyPr/>
                    <a:lstStyle/>
                    <a:p>
                      <a:pPr algn="l" fontAlgn="b"/>
                      <a:r>
                        <a:rPr lang="en-US" sz="900" b="0" i="0" u="none" strike="noStrike">
                          <a:solidFill>
                            <a:srgbClr val="000000"/>
                          </a:solidFill>
                          <a:effectLst/>
                          <a:latin typeface="+mn-lt"/>
                        </a:rPr>
                        <a:t>April 17-18, 2013</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mn-lt"/>
                        </a:rPr>
                        <a:t>25-yr</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900" b="0" i="0" u="none" strike="noStrike">
                          <a:solidFill>
                            <a:srgbClr val="000000"/>
                          </a:solidFill>
                          <a:effectLst/>
                          <a:latin typeface="+mn-lt"/>
                        </a:rPr>
                        <a:t>24hr</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900" b="0" i="0" u="none" strike="noStrike">
                          <a:solidFill>
                            <a:srgbClr val="000000"/>
                          </a:solidFill>
                          <a:effectLst/>
                          <a:latin typeface="+mn-lt"/>
                        </a:rPr>
                        <a:t>5.5"</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900" b="0" i="0" u="none" strike="noStrike">
                          <a:solidFill>
                            <a:srgbClr val="000000"/>
                          </a:solidFill>
                          <a:effectLst/>
                          <a:latin typeface="+mn-lt"/>
                        </a:rPr>
                        <a:t>257</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900" b="0" i="0" u="none" strike="noStrike" dirty="0">
                          <a:solidFill>
                            <a:srgbClr val="000000"/>
                          </a:solidFill>
                          <a:effectLst/>
                          <a:latin typeface="+mn-lt"/>
                        </a:rPr>
                        <a:t>                  4.9 </a:t>
                      </a:r>
                    </a:p>
                  </a:txBody>
                  <a:tcPr marL="6183" marR="6183" marT="8053"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r>
            </a:tbl>
          </a:graphicData>
        </a:graphic>
      </p:graphicFrame>
      <p:sp>
        <p:nvSpPr>
          <p:cNvPr id="7" name="Content Placeholder 6"/>
          <p:cNvSpPr>
            <a:spLocks noGrp="1"/>
          </p:cNvSpPr>
          <p:nvPr>
            <p:ph sz="half" idx="2"/>
          </p:nvPr>
        </p:nvSpPr>
        <p:spPr>
          <a:xfrm>
            <a:off x="5623559" y="1371600"/>
            <a:ext cx="3063239" cy="4637088"/>
          </a:xfrm>
        </p:spPr>
        <p:txBody>
          <a:bodyPr/>
          <a:lstStyle/>
          <a:p>
            <a:r>
              <a:rPr lang="en-US" dirty="0" smtClean="0"/>
              <a:t>Density of 311-reported flooding increases with identified storm recurrence interval</a:t>
            </a:r>
          </a:p>
          <a:p>
            <a:pPr marL="0" indent="0">
              <a:buNone/>
            </a:pPr>
            <a:endParaRPr lang="en-US" dirty="0" smtClean="0"/>
          </a:p>
          <a:p>
            <a:r>
              <a:rPr lang="en-US" dirty="0" smtClean="0"/>
              <a:t>CTA-reported flooding generally starts appearing at the 1-year storm recurrence interval</a:t>
            </a:r>
            <a:endParaRPr lang="en-US" dirty="0"/>
          </a:p>
        </p:txBody>
      </p:sp>
      <p:pic>
        <p:nvPicPr>
          <p:cNvPr id="8"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Suburban/Exurban Flooding Methodology*</a:t>
            </a:r>
          </a:p>
          <a:p>
            <a:r>
              <a:rPr lang="en-US" sz="1800" dirty="0" smtClean="0">
                <a:solidFill>
                  <a:srgbClr val="000000"/>
                </a:solidFill>
              </a:rPr>
              <a:t>Base of current flood </a:t>
            </a:r>
            <a:r>
              <a:rPr lang="en-US" sz="1800" dirty="0">
                <a:solidFill>
                  <a:srgbClr val="000000"/>
                </a:solidFill>
              </a:rPr>
              <a:t>plain limits as </a:t>
            </a:r>
            <a:r>
              <a:rPr lang="en-US" sz="1800" dirty="0" smtClean="0">
                <a:solidFill>
                  <a:srgbClr val="000000"/>
                </a:solidFill>
              </a:rPr>
              <a:t>currently mapped</a:t>
            </a:r>
          </a:p>
          <a:p>
            <a:r>
              <a:rPr lang="en-US" sz="1800" dirty="0" smtClean="0">
                <a:solidFill>
                  <a:srgbClr val="000000"/>
                </a:solidFill>
              </a:rPr>
              <a:t>Simple proration of rate </a:t>
            </a:r>
            <a:r>
              <a:rPr lang="en-US" sz="1800" dirty="0">
                <a:solidFill>
                  <a:srgbClr val="000000"/>
                </a:solidFill>
              </a:rPr>
              <a:t>of flood stage increase against </a:t>
            </a:r>
            <a:r>
              <a:rPr lang="en-US" sz="1800" dirty="0" smtClean="0">
                <a:solidFill>
                  <a:srgbClr val="000000"/>
                </a:solidFill>
              </a:rPr>
              <a:t>current floodplain limits</a:t>
            </a:r>
            <a:r>
              <a:rPr lang="en-US" sz="1800" dirty="0">
                <a:solidFill>
                  <a:srgbClr val="000000"/>
                </a:solidFill>
              </a:rPr>
              <a:t>. </a:t>
            </a:r>
            <a:r>
              <a:rPr lang="en-US" sz="1800" dirty="0" smtClean="0">
                <a:solidFill>
                  <a:srgbClr val="000000"/>
                </a:solidFill>
              </a:rPr>
              <a:t>Example:</a:t>
            </a:r>
            <a:endParaRPr lang="en-US" sz="1800" dirty="0">
              <a:solidFill>
                <a:srgbClr val="000000"/>
              </a:solidFill>
            </a:endParaRPr>
          </a:p>
          <a:p>
            <a:pPr lvl="1"/>
            <a:r>
              <a:rPr lang="en-US" sz="1600" dirty="0" smtClean="0">
                <a:solidFill>
                  <a:srgbClr val="000000"/>
                </a:solidFill>
              </a:rPr>
              <a:t>Expected increase in the </a:t>
            </a:r>
            <a:r>
              <a:rPr lang="en-US" sz="1600" dirty="0">
                <a:solidFill>
                  <a:srgbClr val="000000"/>
                </a:solidFill>
              </a:rPr>
              <a:t>100 year flood stage by </a:t>
            </a:r>
            <a:r>
              <a:rPr lang="en-US" sz="1600" dirty="0" smtClean="0">
                <a:solidFill>
                  <a:srgbClr val="000000"/>
                </a:solidFill>
              </a:rPr>
              <a:t>1’ at </a:t>
            </a:r>
            <a:r>
              <a:rPr lang="en-US" sz="1600" dirty="0">
                <a:solidFill>
                  <a:srgbClr val="000000"/>
                </a:solidFill>
              </a:rPr>
              <a:t>a given location.</a:t>
            </a:r>
          </a:p>
          <a:p>
            <a:pPr lvl="1"/>
            <a:r>
              <a:rPr lang="en-US" sz="1600" dirty="0" smtClean="0">
                <a:solidFill>
                  <a:srgbClr val="000000"/>
                </a:solidFill>
              </a:rPr>
              <a:t>Observe </a:t>
            </a:r>
            <a:r>
              <a:rPr lang="en-US" sz="1600" dirty="0">
                <a:solidFill>
                  <a:srgbClr val="000000"/>
                </a:solidFill>
              </a:rPr>
              <a:t>that the 500 year flood elevation is </a:t>
            </a:r>
            <a:r>
              <a:rPr lang="en-US" sz="1600" dirty="0" smtClean="0">
                <a:solidFill>
                  <a:srgbClr val="000000"/>
                </a:solidFill>
              </a:rPr>
              <a:t>2’ above </a:t>
            </a:r>
            <a:r>
              <a:rPr lang="en-US" sz="1600" dirty="0">
                <a:solidFill>
                  <a:srgbClr val="000000"/>
                </a:solidFill>
              </a:rPr>
              <a:t>the 100 year at this location</a:t>
            </a:r>
          </a:p>
          <a:p>
            <a:pPr lvl="1"/>
            <a:r>
              <a:rPr lang="en-US" sz="1600" dirty="0" smtClean="0">
                <a:solidFill>
                  <a:srgbClr val="000000"/>
                </a:solidFill>
              </a:rPr>
              <a:t>Estimate </a:t>
            </a:r>
            <a:r>
              <a:rPr lang="en-US" sz="1600" dirty="0">
                <a:solidFill>
                  <a:srgbClr val="000000"/>
                </a:solidFill>
              </a:rPr>
              <a:t>that </a:t>
            </a:r>
            <a:r>
              <a:rPr lang="en-US" sz="1600" dirty="0" smtClean="0">
                <a:solidFill>
                  <a:srgbClr val="000000"/>
                </a:solidFill>
              </a:rPr>
              <a:t>future </a:t>
            </a:r>
            <a:r>
              <a:rPr lang="en-US" sz="1600" dirty="0">
                <a:solidFill>
                  <a:srgbClr val="000000"/>
                </a:solidFill>
              </a:rPr>
              <a:t>100 year flood plain level is 50% of the way between the existing 100 and 500 year flood plain limits.</a:t>
            </a:r>
          </a:p>
          <a:p>
            <a:pPr lvl="1"/>
            <a:r>
              <a:rPr lang="en-US" sz="1600" dirty="0" smtClean="0">
                <a:solidFill>
                  <a:srgbClr val="000000"/>
                </a:solidFill>
              </a:rPr>
              <a:t>Plot </a:t>
            </a:r>
            <a:r>
              <a:rPr lang="en-US" sz="1600" dirty="0">
                <a:solidFill>
                  <a:srgbClr val="000000"/>
                </a:solidFill>
              </a:rPr>
              <a:t>a line that is 50% of the way between the two existing lines without modeling it as an elevation.  </a:t>
            </a:r>
            <a:r>
              <a:rPr lang="en-US" sz="1600" dirty="0" smtClean="0">
                <a:solidFill>
                  <a:srgbClr val="000000"/>
                </a:solidFill>
              </a:rPr>
              <a:t>(If modeled </a:t>
            </a:r>
            <a:r>
              <a:rPr lang="en-US" sz="1600" dirty="0">
                <a:solidFill>
                  <a:srgbClr val="000000"/>
                </a:solidFill>
              </a:rPr>
              <a:t>it as an elevation, the line would be clearly in error in places where the base DTM topo is inaccurate</a:t>
            </a:r>
            <a:r>
              <a:rPr lang="en-US" sz="1600" dirty="0" smtClean="0">
                <a:solidFill>
                  <a:srgbClr val="000000"/>
                </a:solidFill>
              </a:rPr>
              <a:t>.)</a:t>
            </a:r>
            <a:endParaRPr lang="en-US" sz="1600" dirty="0">
              <a:solidFill>
                <a:srgbClr val="000000"/>
              </a:solidFill>
            </a:endParaRPr>
          </a:p>
          <a:p>
            <a:r>
              <a:rPr lang="en-US" sz="1800" dirty="0" smtClean="0">
                <a:solidFill>
                  <a:srgbClr val="000000"/>
                </a:solidFill>
              </a:rPr>
              <a:t>Manual adjustment / spot checking in certain locations where elevations are less uniform</a:t>
            </a:r>
          </a:p>
          <a:p>
            <a:r>
              <a:rPr lang="en-US" sz="1800" dirty="0" smtClean="0">
                <a:solidFill>
                  <a:srgbClr val="000000"/>
                </a:solidFill>
              </a:rPr>
              <a:t>Tested on Des Plaines River and Silver Creek, Addison Creek</a:t>
            </a:r>
            <a:endParaRPr lang="en-US" sz="2000" dirty="0" smtClean="0">
              <a:solidFill>
                <a:srgbClr val="000000"/>
              </a:solidFill>
            </a:endParaRPr>
          </a:p>
          <a:p>
            <a:endParaRPr lang="en-US" dirty="0" smtClean="0">
              <a:solidFill>
                <a:srgbClr val="000000"/>
              </a:solidFill>
            </a:endParaRPr>
          </a:p>
          <a:p>
            <a:endParaRPr lang="en-US" dirty="0">
              <a:solidFill>
                <a:srgbClr val="000000"/>
              </a:solidFill>
            </a:endParaRPr>
          </a:p>
        </p:txBody>
      </p:sp>
      <p:pic>
        <p:nvPicPr>
          <p:cNvPr id="6"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6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Suburban/Exurban Flooding Methodology*</a:t>
            </a:r>
            <a:endParaRPr lang="en-US" dirty="0" smtClean="0">
              <a:solidFill>
                <a:srgbClr val="000000"/>
              </a:solidFill>
            </a:endParaRPr>
          </a:p>
          <a:p>
            <a:endParaRPr lang="en-US" dirty="0">
              <a:solidFill>
                <a:srgbClr val="000000"/>
              </a:solidFill>
            </a:endParaRPr>
          </a:p>
        </p:txBody>
      </p:sp>
      <p:sp>
        <p:nvSpPr>
          <p:cNvPr id="6" name="Content Placeholder 2"/>
          <p:cNvSpPr txBox="1">
            <a:spLocks/>
          </p:cNvSpPr>
          <p:nvPr/>
        </p:nvSpPr>
        <p:spPr>
          <a:xfrm>
            <a:off x="506543" y="1899539"/>
            <a:ext cx="4544428" cy="4337976"/>
          </a:xfrm>
          <a:prstGeom prst="rect">
            <a:avLst/>
          </a:prstGeom>
        </p:spPr>
        <p:txBody>
          <a:bodyPr vert="horz" lIns="0" tIns="0" rIns="0" bIns="0" rtlCol="0">
            <a:noAutofit/>
          </a:bodyPr>
          <a:lstStyle>
            <a:lvl1pPr marL="231775" indent="-231775" algn="l" defTabSz="914400" rtl="0" eaLnBrk="1" latinLnBrk="0" hangingPunct="1">
              <a:spcBef>
                <a:spcPts val="18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35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rgbClr val="000000"/>
                </a:solidFill>
              </a:rPr>
              <a:t>Reviewed </a:t>
            </a:r>
            <a:r>
              <a:rPr lang="en-US" sz="1800" dirty="0">
                <a:solidFill>
                  <a:srgbClr val="000000"/>
                </a:solidFill>
              </a:rPr>
              <a:t>water surface profiles </a:t>
            </a:r>
            <a:r>
              <a:rPr lang="en-US" sz="1800" dirty="0" smtClean="0">
                <a:solidFill>
                  <a:srgbClr val="000000"/>
                </a:solidFill>
              </a:rPr>
              <a:t>(Des Plaines River, Addison Creek, Silver Creek - Aug 2010 USACE report) to identify incremental elevation differences between the various storm profiles</a:t>
            </a:r>
          </a:p>
          <a:p>
            <a:r>
              <a:rPr lang="en-US" sz="1800" dirty="0" smtClean="0">
                <a:solidFill>
                  <a:srgbClr val="000000"/>
                </a:solidFill>
              </a:rPr>
              <a:t>Based on these incremental differences and frequency shift identified based on future rainfall amounts, drawing a </a:t>
            </a:r>
            <a:r>
              <a:rPr lang="en-US" sz="1800" i="1" dirty="0" smtClean="0">
                <a:solidFill>
                  <a:srgbClr val="000000"/>
                </a:solidFill>
              </a:rPr>
              <a:t>future 100-yr flood plain limit </a:t>
            </a:r>
            <a:r>
              <a:rPr lang="en-US" sz="1800" dirty="0" smtClean="0">
                <a:solidFill>
                  <a:srgbClr val="000000"/>
                </a:solidFill>
              </a:rPr>
              <a:t>approximately half way between the existing FEMA 100- and 500-yr flood plain limits would be appropriate for identifying routes impacted along the Des Plaines River &amp; creeks for future conditions.</a:t>
            </a:r>
          </a:p>
        </p:txBody>
      </p:sp>
      <p:grpSp>
        <p:nvGrpSpPr>
          <p:cNvPr id="7" name="Group 6"/>
          <p:cNvGrpSpPr/>
          <p:nvPr/>
        </p:nvGrpSpPr>
        <p:grpSpPr>
          <a:xfrm>
            <a:off x="4931228" y="1885923"/>
            <a:ext cx="3505200" cy="1690016"/>
            <a:chOff x="4931228" y="1885923"/>
            <a:chExt cx="3505200" cy="1690016"/>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228" y="1899539"/>
              <a:ext cx="35052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29948" y="1885923"/>
              <a:ext cx="2362200" cy="231330"/>
            </a:xfrm>
            <a:prstGeom prst="rect">
              <a:avLst/>
            </a:prstGeom>
            <a:noFill/>
          </p:spPr>
          <p:txBody>
            <a:bodyPr wrap="none" lIns="0" tIns="0" rIns="0" bIns="0" rtlCol="0">
              <a:noAutofit/>
            </a:bodyPr>
            <a:lstStyle/>
            <a:p>
              <a:pPr algn="ctr"/>
              <a:r>
                <a:rPr lang="en-US" sz="1200" dirty="0" smtClean="0">
                  <a:latin typeface="Aktiv Grotesk Trial" panose="020B0504020202020204" pitchFamily="34" charset="0"/>
                  <a:cs typeface="Aktiv Grotesk Trial" panose="020B0504020202020204" pitchFamily="34" charset="0"/>
                </a:rPr>
                <a:t>Des Plaines River Elevations</a:t>
              </a:r>
            </a:p>
          </p:txBody>
        </p:sp>
      </p:grpSp>
      <p:sp>
        <p:nvSpPr>
          <p:cNvPr id="9" name="TextBox 8"/>
          <p:cNvSpPr txBox="1"/>
          <p:nvPr/>
        </p:nvSpPr>
        <p:spPr>
          <a:xfrm>
            <a:off x="106680" y="5516880"/>
            <a:ext cx="8702040" cy="1219200"/>
          </a:xfrm>
          <a:prstGeom prst="rect">
            <a:avLst/>
          </a:prstGeom>
          <a:noFill/>
        </p:spPr>
        <p:txBody>
          <a:bodyPr wrap="square" lIns="0" tIns="0" rIns="0" bIns="0" rtlCol="0" anchor="b">
            <a:noAutofit/>
          </a:bodyPr>
          <a:lstStyle/>
          <a:p>
            <a:r>
              <a:rPr lang="en-US" sz="1050" i="1" dirty="0" smtClean="0">
                <a:latin typeface="Aktiv Grotesk Trial" panose="020B0504020202020204" pitchFamily="34" charset="0"/>
                <a:cs typeface="Aktiv Grotesk Trial" panose="020B0504020202020204" pitchFamily="34" charset="0"/>
              </a:rPr>
              <a:t>Sources:  USACE, 2010</a:t>
            </a:r>
            <a:endParaRPr lang="en-US" sz="1050" i="1" dirty="0">
              <a:latin typeface="Aktiv Grotesk Trial" panose="020B0504020202020204" pitchFamily="34" charset="0"/>
              <a:cs typeface="Aktiv Grotesk Trial" panose="020B0504020202020204" pitchFamily="34" charset="0"/>
            </a:endParaRPr>
          </a:p>
        </p:txBody>
      </p:sp>
      <p:pic>
        <p:nvPicPr>
          <p:cNvPr id="10" name="Picture 9" descr="M:\CMC PROPOSAL FILING\2015\2. RFQ, RFP, PRES\TRANSP\RTA\Flooding Resilience Plan for Bus Operations\Graphics\sun.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2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Methods for evaluating climate change data and potential future flooding patterns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Suburban/Exurban Flooding Key Findings *</a:t>
            </a:r>
          </a:p>
          <a:p>
            <a:r>
              <a:rPr lang="en-US" dirty="0" smtClean="0">
                <a:solidFill>
                  <a:srgbClr val="000000"/>
                </a:solidFill>
              </a:rPr>
              <a:t>Limited expansion of floodplain areas impacting bus routes</a:t>
            </a:r>
          </a:p>
          <a:p>
            <a:pPr lvl="1"/>
            <a:r>
              <a:rPr lang="en-US" dirty="0" smtClean="0">
                <a:solidFill>
                  <a:srgbClr val="000000"/>
                </a:solidFill>
              </a:rPr>
              <a:t>Across region, few areas with 500 year floodplain concerns with collocation with bus routes</a:t>
            </a:r>
          </a:p>
          <a:p>
            <a:pPr lvl="1"/>
            <a:r>
              <a:rPr lang="en-US" dirty="0" smtClean="0">
                <a:solidFill>
                  <a:srgbClr val="000000"/>
                </a:solidFill>
              </a:rPr>
              <a:t>Initial screen of routes already included 100 + 500 year floodplain limits</a:t>
            </a:r>
          </a:p>
          <a:p>
            <a:pPr lvl="1"/>
            <a:r>
              <a:rPr lang="en-US" dirty="0" smtClean="0">
                <a:solidFill>
                  <a:srgbClr val="000000"/>
                </a:solidFill>
              </a:rPr>
              <a:t>Some spots may have more frequent / severe flooding</a:t>
            </a:r>
          </a:p>
          <a:p>
            <a:r>
              <a:rPr lang="en-US" dirty="0" smtClean="0">
                <a:solidFill>
                  <a:srgbClr val="000000"/>
                </a:solidFill>
              </a:rPr>
              <a:t>LIMITATION:  Approach is VERY broad brush, does not account for mitigation projects under way that are altering floodplain limits.</a:t>
            </a:r>
          </a:p>
          <a:p>
            <a:endParaRPr lang="en-US" dirty="0" smtClean="0">
              <a:solidFill>
                <a:srgbClr val="000000"/>
              </a:solidFill>
            </a:endParaRPr>
          </a:p>
          <a:p>
            <a:endParaRPr lang="en-US" dirty="0">
              <a:solidFill>
                <a:srgbClr val="000000"/>
              </a:solidFill>
            </a:endParaRPr>
          </a:p>
        </p:txBody>
      </p:sp>
      <p:sp>
        <p:nvSpPr>
          <p:cNvPr id="4" name="TextBox 3"/>
          <p:cNvSpPr txBox="1"/>
          <p:nvPr/>
        </p:nvSpPr>
        <p:spPr>
          <a:xfrm>
            <a:off x="106680" y="5516880"/>
            <a:ext cx="8702040" cy="1219200"/>
          </a:xfrm>
          <a:prstGeom prst="rect">
            <a:avLst/>
          </a:prstGeom>
          <a:noFill/>
        </p:spPr>
        <p:txBody>
          <a:bodyPr wrap="square" lIns="0" tIns="0" rIns="0" bIns="0" rtlCol="0" anchor="b">
            <a:noAutofit/>
          </a:bodyPr>
          <a:lstStyle/>
          <a:p>
            <a:r>
              <a:rPr lang="en-US" sz="1050" i="1" dirty="0" smtClean="0">
                <a:latin typeface="Aktiv Grotesk Trial" panose="020B0504020202020204" pitchFamily="34" charset="0"/>
                <a:cs typeface="Aktiv Grotesk Trial" panose="020B0504020202020204" pitchFamily="34" charset="0"/>
              </a:rPr>
              <a:t>* Based on available data, no local or regional hydraulic/hydrologic modeling; significant manual correction/review of proposed lines required.</a:t>
            </a:r>
          </a:p>
        </p:txBody>
      </p:sp>
      <p:pic>
        <p:nvPicPr>
          <p:cNvPr id="6" name="Picture 9" descr="M:\CMC PROPOSAL FILING\2015\2. RFQ, RFP, PRES\TRANSP\RTA\Flooding Resilience Plan for Bus Operations\Graphics\su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517663"/>
            <a:ext cx="74246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Suburban Flooding Data Analysis</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199" y="1371600"/>
            <a:ext cx="3466354" cy="5357094"/>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57057" y="1371600"/>
            <a:ext cx="3463858" cy="5353236"/>
          </a:xfrm>
        </p:spPr>
      </p:pic>
      <p:pic>
        <p:nvPicPr>
          <p:cNvPr id="5" name="Picture 4" descr="M:\CMC PROPOSAL FILING\2015\2. RFQ, RFP, PRES\TRANSP\RTA\Flooding Resilience Plan for Bus Operations\Graphics\communication.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7200" y="1928812"/>
            <a:ext cx="1792288" cy="1951443"/>
            <a:chOff x="5463540" y="3895725"/>
            <a:chExt cx="1554480" cy="1692518"/>
          </a:xfrm>
        </p:grpSpPr>
        <p:sp>
          <p:nvSpPr>
            <p:cNvPr id="10" name="Rectangle 9"/>
            <p:cNvSpPr/>
            <p:nvPr/>
          </p:nvSpPr>
          <p:spPr>
            <a:xfrm>
              <a:off x="5463540" y="3895725"/>
              <a:ext cx="1554480" cy="1676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635" y="4327954"/>
              <a:ext cx="1260289" cy="126028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2606674" y="1874520"/>
            <a:ext cx="3929064" cy="3364230"/>
          </a:xfrm>
        </p:spPr>
        <p:txBody>
          <a:bodyPr/>
          <a:lstStyle/>
          <a:p>
            <a:pPr>
              <a:lnSpc>
                <a:spcPct val="100000"/>
              </a:lnSpc>
            </a:pPr>
            <a:r>
              <a:rPr lang="en-US" sz="2000" dirty="0" smtClean="0"/>
              <a:t>reroute </a:t>
            </a:r>
            <a:r>
              <a:rPr lang="en-US" sz="3200" b="1" dirty="0" smtClean="0"/>
              <a:t>impact </a:t>
            </a:r>
            <a:r>
              <a:rPr lang="en-US" sz="2000" dirty="0" smtClean="0"/>
              <a:t>analysis</a:t>
            </a:r>
            <a:endParaRPr lang="en-US" sz="2000" dirty="0"/>
          </a:p>
        </p:txBody>
      </p:sp>
    </p:spTree>
    <p:extLst>
      <p:ext uri="{BB962C8B-B14F-4D97-AF65-F5344CB8AC3E}">
        <p14:creationId xmlns:p14="http://schemas.microsoft.com/office/powerpoint/2010/main" val="10852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Task 4:  Resilience Plan</a:t>
            </a:r>
            <a:endParaRPr lang="en-US" dirty="0"/>
          </a:p>
        </p:txBody>
      </p:sp>
      <p:sp>
        <p:nvSpPr>
          <p:cNvPr id="5" name="Text Placeholder 4"/>
          <p:cNvSpPr>
            <a:spLocks noGrp="1"/>
          </p:cNvSpPr>
          <p:nvPr>
            <p:ph type="body" idx="1"/>
          </p:nvPr>
        </p:nvSpPr>
        <p:spPr/>
        <p:txBody>
          <a:bodyPr/>
          <a:lstStyle/>
          <a:p>
            <a:r>
              <a:rPr lang="en-US" dirty="0"/>
              <a:t>Scope / Tasks</a:t>
            </a:r>
          </a:p>
        </p:txBody>
      </p:sp>
      <p:sp>
        <p:nvSpPr>
          <p:cNvPr id="3" name="Content Placeholder 2"/>
          <p:cNvSpPr>
            <a:spLocks noGrp="1"/>
          </p:cNvSpPr>
          <p:nvPr>
            <p:ph sz="half" idx="2"/>
          </p:nvPr>
        </p:nvSpPr>
        <p:spPr/>
        <p:txBody>
          <a:bodyPr/>
          <a:lstStyle/>
          <a:p>
            <a:pPr>
              <a:lnSpc>
                <a:spcPct val="95000"/>
              </a:lnSpc>
            </a:pPr>
            <a:r>
              <a:rPr lang="en-US" dirty="0" smtClean="0"/>
              <a:t>Documented reroutes for prioritized CTA and Pace routes</a:t>
            </a:r>
          </a:p>
          <a:p>
            <a:pPr>
              <a:lnSpc>
                <a:spcPct val="95000"/>
              </a:lnSpc>
            </a:pPr>
            <a:r>
              <a:rPr lang="en-US" dirty="0" smtClean="0"/>
              <a:t>Estimated cost and revenue impacts</a:t>
            </a:r>
          </a:p>
          <a:p>
            <a:pPr>
              <a:lnSpc>
                <a:spcPct val="95000"/>
              </a:lnSpc>
            </a:pPr>
            <a:r>
              <a:rPr lang="en-US" dirty="0" smtClean="0"/>
              <a:t>Documented customer communication strategies</a:t>
            </a:r>
          </a:p>
          <a:p>
            <a:pPr>
              <a:lnSpc>
                <a:spcPct val="95000"/>
              </a:lnSpc>
            </a:pPr>
            <a:r>
              <a:rPr lang="en-US" dirty="0" smtClean="0"/>
              <a:t>Inventoried potential mitigation projects and recommendations, with suggested next steps for items outside agencies’ control</a:t>
            </a:r>
          </a:p>
          <a:p>
            <a:pPr>
              <a:lnSpc>
                <a:spcPct val="95000"/>
              </a:lnSpc>
            </a:pPr>
            <a:r>
              <a:rPr lang="en-US" dirty="0" smtClean="0"/>
              <a:t>Summarized findings in project reports</a:t>
            </a:r>
            <a:endParaRPr lang="en-US" dirty="0"/>
          </a:p>
        </p:txBody>
      </p:sp>
      <p:sp>
        <p:nvSpPr>
          <p:cNvPr id="6" name="Text Placeholder 5"/>
          <p:cNvSpPr>
            <a:spLocks noGrp="1"/>
          </p:cNvSpPr>
          <p:nvPr>
            <p:ph type="body" sz="quarter" idx="3"/>
          </p:nvPr>
        </p:nvSpPr>
        <p:spPr/>
        <p:txBody>
          <a:bodyPr/>
          <a:lstStyle/>
          <a:p>
            <a:r>
              <a:rPr lang="en-US" dirty="0" smtClean="0"/>
              <a:t>Deliverables</a:t>
            </a:r>
            <a:endParaRPr lang="en-US" dirty="0"/>
          </a:p>
        </p:txBody>
      </p:sp>
      <p:sp>
        <p:nvSpPr>
          <p:cNvPr id="7" name="Content Placeholder 6"/>
          <p:cNvSpPr>
            <a:spLocks noGrp="1"/>
          </p:cNvSpPr>
          <p:nvPr>
            <p:ph sz="quarter" idx="4"/>
          </p:nvPr>
        </p:nvSpPr>
        <p:spPr/>
        <p:txBody>
          <a:bodyPr/>
          <a:lstStyle/>
          <a:p>
            <a:pPr>
              <a:spcBef>
                <a:spcPts val="600"/>
              </a:spcBef>
            </a:pPr>
            <a:r>
              <a:rPr lang="en-US" dirty="0" smtClean="0"/>
              <a:t>Reroute recommendations with maps and impact assessment</a:t>
            </a:r>
          </a:p>
          <a:p>
            <a:pPr>
              <a:spcBef>
                <a:spcPts val="600"/>
              </a:spcBef>
            </a:pPr>
            <a:r>
              <a:rPr lang="en-US" dirty="0" smtClean="0"/>
              <a:t>Reroute communication plans</a:t>
            </a:r>
          </a:p>
          <a:p>
            <a:pPr>
              <a:spcBef>
                <a:spcPts val="600"/>
              </a:spcBef>
            </a:pPr>
            <a:r>
              <a:rPr lang="en-US" dirty="0" smtClean="0"/>
              <a:t>Flood mitigation strategies plan</a:t>
            </a:r>
          </a:p>
          <a:p>
            <a:pPr>
              <a:spcBef>
                <a:spcPts val="600"/>
              </a:spcBef>
            </a:pPr>
            <a:r>
              <a:rPr lang="en-US" dirty="0" smtClean="0"/>
              <a:t>Draft and final project reports</a:t>
            </a:r>
          </a:p>
          <a:p>
            <a:pPr>
              <a:spcBef>
                <a:spcPts val="600"/>
              </a:spcBef>
            </a:pPr>
            <a:endParaRPr lang="en-US" dirty="0" smtClean="0"/>
          </a:p>
          <a:p>
            <a:pPr>
              <a:spcBef>
                <a:spcPts val="600"/>
              </a:spcBef>
            </a:pPr>
            <a:endParaRPr lang="en-US" dirty="0"/>
          </a:p>
          <a:p>
            <a:pPr>
              <a:spcBef>
                <a:spcPts val="600"/>
              </a:spcBef>
            </a:pPr>
            <a:r>
              <a:rPr lang="en-US" dirty="0" smtClean="0"/>
              <a:t>Working meetings with operations and service planning staff</a:t>
            </a:r>
          </a:p>
          <a:p>
            <a:pPr>
              <a:spcBef>
                <a:spcPts val="600"/>
              </a:spcBef>
            </a:pPr>
            <a:r>
              <a:rPr lang="en-US" dirty="0"/>
              <a:t>Working meetings with </a:t>
            </a:r>
            <a:r>
              <a:rPr lang="en-US" dirty="0" smtClean="0"/>
              <a:t>communications </a:t>
            </a:r>
            <a:r>
              <a:rPr lang="en-US" dirty="0"/>
              <a:t>staff</a:t>
            </a:r>
          </a:p>
          <a:p>
            <a:pPr>
              <a:spcBef>
                <a:spcPts val="600"/>
              </a:spcBef>
            </a:pPr>
            <a:r>
              <a:rPr lang="en-US" dirty="0" smtClean="0"/>
              <a:t>Steering Committee meetings</a:t>
            </a:r>
            <a:endParaRPr lang="en-US" dirty="0"/>
          </a:p>
          <a:p>
            <a:endParaRPr lang="en-US" dirty="0"/>
          </a:p>
        </p:txBody>
      </p:sp>
      <p:sp>
        <p:nvSpPr>
          <p:cNvPr id="19" name="Oval 18"/>
          <p:cNvSpPr>
            <a:spLocks noChangeAspect="1"/>
          </p:cNvSpPr>
          <p:nvPr/>
        </p:nvSpPr>
        <p:spPr>
          <a:xfrm>
            <a:off x="8402003" y="614957"/>
            <a:ext cx="594360" cy="594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4</a:t>
            </a:r>
            <a:endParaRPr lang="en-US" dirty="0"/>
          </a:p>
        </p:txBody>
      </p:sp>
      <p:grpSp>
        <p:nvGrpSpPr>
          <p:cNvPr id="15" name="Group 14"/>
          <p:cNvGrpSpPr/>
          <p:nvPr/>
        </p:nvGrpSpPr>
        <p:grpSpPr>
          <a:xfrm>
            <a:off x="420409" y="414574"/>
            <a:ext cx="1066801" cy="957026"/>
            <a:chOff x="457199" y="1157524"/>
            <a:chExt cx="1761762" cy="1533811"/>
          </a:xfrm>
        </p:grpSpPr>
        <p:sp>
          <p:nvSpPr>
            <p:cNvPr id="20" name="Rectangle 19"/>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M:\CMC PROPOSAL FILING\2015\2. RFQ, RFP, PRES\TRANSP\RTA\Flooding Resilience Plan for Bus Operations\Graphics\pencil.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 Placeholder 6"/>
          <p:cNvSpPr txBox="1">
            <a:spLocks/>
          </p:cNvSpPr>
          <p:nvPr/>
        </p:nvSpPr>
        <p:spPr>
          <a:xfrm>
            <a:off x="4754563" y="3987117"/>
            <a:ext cx="3932237" cy="248843"/>
          </a:xfrm>
          <a:prstGeom prst="rect">
            <a:avLst/>
          </a:prstGeom>
        </p:spPr>
        <p:txBody>
          <a:bodyPr vert="horz" lIns="0" tIns="0" rIns="0" bIns="0" rtlCol="0" anchor="b">
            <a:noAutofit/>
          </a:bodyPr>
          <a:lstStyle>
            <a:lvl1pPr marL="0" indent="0" algn="l" defTabSz="914400" rtl="0" eaLnBrk="1" latinLnBrk="0" hangingPunct="1">
              <a:spcBef>
                <a:spcPts val="1200"/>
              </a:spcBef>
              <a:buFont typeface="Arial" pitchFamily="34" charset="0"/>
              <a:buNone/>
              <a:defRPr sz="2000" b="1" kern="1200">
                <a:solidFill>
                  <a:schemeClr val="tx1"/>
                </a:solidFill>
                <a:latin typeface="+mn-lt"/>
                <a:ea typeface="+mn-ea"/>
                <a:cs typeface="Arial" panose="020B0604020202020204" pitchFamily="34" charset="0"/>
              </a:defRPr>
            </a:lvl1pPr>
            <a:lvl2pPr marL="457200" indent="0" algn="l" defTabSz="914400" rtl="0" eaLnBrk="1" latinLnBrk="0" hangingPunct="1">
              <a:spcBef>
                <a:spcPts val="400"/>
              </a:spcBef>
              <a:buFont typeface="Arial"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spcBef>
                <a:spcPct val="20000"/>
              </a:spcBef>
              <a:buFont typeface="Courier New" panose="02070309020205020404" pitchFamily="49"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spcBef>
                <a:spcPct val="20000"/>
              </a:spcBef>
              <a:buFont typeface="Arial" pitchFamily="34" charset="0"/>
              <a:buNone/>
              <a:defRPr sz="1600" b="1"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Meetings</a:t>
            </a:r>
            <a:endParaRPr lang="en-US" dirty="0"/>
          </a:p>
        </p:txBody>
      </p:sp>
    </p:spTree>
    <p:extLst>
      <p:ext uri="{BB962C8B-B14F-4D97-AF65-F5344CB8AC3E}">
        <p14:creationId xmlns:p14="http://schemas.microsoft.com/office/powerpoint/2010/main" val="154099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Final Reroutes</a:t>
            </a:r>
            <a:endParaRPr lang="en-US" dirty="0"/>
          </a:p>
        </p:txBody>
      </p:sp>
      <p:pic>
        <p:nvPicPr>
          <p:cNvPr id="6" name="Content Placeholder 5"/>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26271" y="1188811"/>
            <a:ext cx="3831476" cy="5416550"/>
          </a:xfrm>
          <a:prstGeom prst="rect">
            <a:avLst/>
          </a:prstGeo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563240013"/>
              </p:ext>
            </p:extLst>
          </p:nvPr>
        </p:nvGraphicFramePr>
        <p:xfrm>
          <a:off x="4754561" y="1371600"/>
          <a:ext cx="3856038" cy="3793566"/>
        </p:xfrm>
        <a:graphic>
          <a:graphicData uri="http://schemas.openxmlformats.org/drawingml/2006/table">
            <a:tbl>
              <a:tblPr firstRow="1" bandRow="1">
                <a:tableStyleId>{5C22544A-7EE6-4342-B048-85BDC9FD1C3A}</a:tableStyleId>
              </a:tblPr>
              <a:tblGrid>
                <a:gridCol w="1928019"/>
                <a:gridCol w="1928019"/>
              </a:tblGrid>
              <a:tr h="721465">
                <a:tc gridSpan="2">
                  <a:txBody>
                    <a:bodyPr/>
                    <a:lstStyle/>
                    <a:p>
                      <a:pPr marL="0" marR="0" algn="ctr">
                        <a:lnSpc>
                          <a:spcPct val="100000"/>
                        </a:lnSpc>
                        <a:spcBef>
                          <a:spcPts val="0"/>
                        </a:spcBef>
                        <a:spcAft>
                          <a:spcPts val="900"/>
                        </a:spcAft>
                        <a:tabLst>
                          <a:tab pos="180340" algn="l"/>
                        </a:tabLst>
                      </a:pPr>
                      <a:r>
                        <a:rPr lang="en-US" sz="2000" b="1" kern="900" dirty="0">
                          <a:solidFill>
                            <a:schemeClr val="bg1"/>
                          </a:solidFill>
                          <a:effectLst/>
                          <a:latin typeface="Arial"/>
                          <a:ea typeface="Arial"/>
                          <a:cs typeface="Times New Roman"/>
                        </a:rPr>
                        <a:t>CTA </a:t>
                      </a:r>
                      <a:r>
                        <a:rPr lang="en-US" sz="2000" b="1" kern="900" dirty="0" smtClean="0">
                          <a:solidFill>
                            <a:schemeClr val="bg1"/>
                          </a:solidFill>
                          <a:effectLst/>
                          <a:latin typeface="Arial"/>
                          <a:ea typeface="Arial"/>
                          <a:cs typeface="Times New Roman"/>
                        </a:rPr>
                        <a:t>Reroutes</a:t>
                      </a:r>
                    </a:p>
                    <a:p>
                      <a:pPr marL="0" marR="0" algn="ctr">
                        <a:lnSpc>
                          <a:spcPct val="100000"/>
                        </a:lnSpc>
                        <a:spcBef>
                          <a:spcPts val="0"/>
                        </a:spcBef>
                        <a:spcAft>
                          <a:spcPts val="900"/>
                        </a:spcAft>
                        <a:tabLst>
                          <a:tab pos="180340" algn="l"/>
                        </a:tabLst>
                      </a:pPr>
                      <a:r>
                        <a:rPr lang="en-US" sz="2000" b="1" kern="900" dirty="0" smtClean="0">
                          <a:solidFill>
                            <a:schemeClr val="bg1"/>
                          </a:solidFill>
                          <a:effectLst/>
                          <a:latin typeface="Arial"/>
                          <a:ea typeface="Arial"/>
                          <a:cs typeface="Times New Roman"/>
                        </a:rPr>
                        <a:t>Scenario F </a:t>
                      </a:r>
                      <a:r>
                        <a:rPr lang="en-US" sz="2000" b="1" kern="900" dirty="0">
                          <a:solidFill>
                            <a:schemeClr val="bg1"/>
                          </a:solidFill>
                          <a:effectLst/>
                          <a:latin typeface="Arial"/>
                          <a:ea typeface="Arial"/>
                          <a:cs typeface="Times New Roman"/>
                        </a:rPr>
                        <a:t>Routes</a:t>
                      </a:r>
                      <a:endParaRPr lang="en-US" sz="2000" kern="900" dirty="0">
                        <a:solidFill>
                          <a:schemeClr val="bg1"/>
                        </a:solidFill>
                        <a:effectLst/>
                        <a:latin typeface="Arial"/>
                        <a:ea typeface="Arial"/>
                        <a:cs typeface="Times New Roman"/>
                      </a:endParaRPr>
                    </a:p>
                  </a:txBody>
                  <a:tcPr marL="0" marR="71755" marT="17780" marB="17780"/>
                </a:tc>
                <a:tc hMerge="1">
                  <a:txBody>
                    <a:bodyPr/>
                    <a:lstStyle/>
                    <a:p>
                      <a:endParaRPr lang="en-US"/>
                    </a:p>
                  </a:txBody>
                  <a:tcPr/>
                </a:tc>
              </a:tr>
              <a:tr h="3034106">
                <a:tc>
                  <a:txBody>
                    <a:bodyPr/>
                    <a:lstStyle/>
                    <a:p>
                      <a:pPr marL="0" marR="0" algn="ctr">
                        <a:lnSpc>
                          <a:spcPct val="100000"/>
                        </a:lnSpc>
                        <a:spcBef>
                          <a:spcPts val="600"/>
                        </a:spcBef>
                        <a:spcAft>
                          <a:spcPts val="600"/>
                        </a:spcAft>
                        <a:tabLst>
                          <a:tab pos="180340" algn="l"/>
                        </a:tabLst>
                      </a:pPr>
                      <a:r>
                        <a:rPr lang="en-US" sz="2000" kern="900" dirty="0">
                          <a:effectLst/>
                          <a:latin typeface="Arial"/>
                          <a:ea typeface="Arial"/>
                          <a:cs typeface="Times New Roman"/>
                        </a:rPr>
                        <a:t>4</a:t>
                      </a:r>
                      <a:br>
                        <a:rPr lang="en-US" sz="2000" kern="900" dirty="0">
                          <a:effectLst/>
                          <a:latin typeface="Arial"/>
                          <a:ea typeface="Arial"/>
                          <a:cs typeface="Times New Roman"/>
                        </a:rPr>
                      </a:br>
                      <a:r>
                        <a:rPr lang="en-US" sz="2000" kern="900" dirty="0">
                          <a:effectLst/>
                          <a:latin typeface="Arial"/>
                          <a:ea typeface="Arial"/>
                          <a:cs typeface="Times New Roman"/>
                        </a:rPr>
                        <a:t>8</a:t>
                      </a:r>
                      <a:br>
                        <a:rPr lang="en-US" sz="2000" kern="900" dirty="0">
                          <a:effectLst/>
                          <a:latin typeface="Arial"/>
                          <a:ea typeface="Arial"/>
                          <a:cs typeface="Times New Roman"/>
                        </a:rPr>
                      </a:br>
                      <a:r>
                        <a:rPr lang="en-US" sz="2000" kern="900" dirty="0">
                          <a:effectLst/>
                          <a:latin typeface="Arial"/>
                          <a:ea typeface="Arial"/>
                          <a:cs typeface="Times New Roman"/>
                        </a:rPr>
                        <a:t>9</a:t>
                      </a:r>
                      <a:br>
                        <a:rPr lang="en-US" sz="2000" kern="900" dirty="0">
                          <a:effectLst/>
                          <a:latin typeface="Arial"/>
                          <a:ea typeface="Arial"/>
                          <a:cs typeface="Times New Roman"/>
                        </a:rPr>
                      </a:br>
                      <a:r>
                        <a:rPr lang="en-US" sz="2000" kern="900" dirty="0">
                          <a:effectLst/>
                          <a:latin typeface="Arial"/>
                          <a:ea typeface="Arial"/>
                          <a:cs typeface="Times New Roman"/>
                        </a:rPr>
                        <a:t>J14</a:t>
                      </a:r>
                      <a:br>
                        <a:rPr lang="en-US" sz="2000" kern="900" dirty="0">
                          <a:effectLst/>
                          <a:latin typeface="Arial"/>
                          <a:ea typeface="Arial"/>
                          <a:cs typeface="Times New Roman"/>
                        </a:rPr>
                      </a:br>
                      <a:r>
                        <a:rPr lang="en-US" sz="2000" kern="900" dirty="0">
                          <a:effectLst/>
                          <a:latin typeface="Arial"/>
                          <a:ea typeface="Arial"/>
                          <a:cs typeface="Times New Roman"/>
                        </a:rPr>
                        <a:t>20</a:t>
                      </a:r>
                      <a:br>
                        <a:rPr lang="en-US" sz="2000" kern="900" dirty="0">
                          <a:effectLst/>
                          <a:latin typeface="Arial"/>
                          <a:ea typeface="Arial"/>
                          <a:cs typeface="Times New Roman"/>
                        </a:rPr>
                      </a:br>
                      <a:r>
                        <a:rPr lang="en-US" sz="2000" kern="900" dirty="0">
                          <a:effectLst/>
                          <a:latin typeface="Arial"/>
                          <a:ea typeface="Arial"/>
                          <a:cs typeface="Times New Roman"/>
                        </a:rPr>
                        <a:t>22</a:t>
                      </a:r>
                      <a:br>
                        <a:rPr lang="en-US" sz="2000" kern="900" dirty="0">
                          <a:effectLst/>
                          <a:latin typeface="Arial"/>
                          <a:ea typeface="Arial"/>
                          <a:cs typeface="Times New Roman"/>
                        </a:rPr>
                      </a:br>
                      <a:r>
                        <a:rPr lang="en-US" sz="2000" kern="900" dirty="0">
                          <a:effectLst/>
                          <a:latin typeface="Arial"/>
                          <a:ea typeface="Arial"/>
                          <a:cs typeface="Times New Roman"/>
                        </a:rPr>
                        <a:t>X49</a:t>
                      </a:r>
                      <a:br>
                        <a:rPr lang="en-US" sz="2000" kern="900" dirty="0">
                          <a:effectLst/>
                          <a:latin typeface="Arial"/>
                          <a:ea typeface="Arial"/>
                          <a:cs typeface="Times New Roman"/>
                        </a:rPr>
                      </a:br>
                      <a:r>
                        <a:rPr lang="en-US" sz="2000" kern="900" dirty="0" smtClean="0">
                          <a:effectLst/>
                          <a:latin typeface="Arial"/>
                          <a:ea typeface="Arial"/>
                          <a:cs typeface="Times New Roman"/>
                        </a:rPr>
                        <a:t>52</a:t>
                      </a:r>
                      <a:endParaRPr lang="en-US" sz="2000" kern="900" dirty="0">
                        <a:effectLst/>
                        <a:latin typeface="Arial"/>
                        <a:ea typeface="Arial"/>
                        <a:cs typeface="Times New Roman"/>
                      </a:endParaRPr>
                    </a:p>
                  </a:txBody>
                  <a:tcPr marL="0" marR="71755" marT="17780" marB="17780"/>
                </a:tc>
                <a:tc>
                  <a:txBody>
                    <a:bodyPr/>
                    <a:lstStyle/>
                    <a:p>
                      <a:pPr marL="0" marR="0" algn="ctr">
                        <a:lnSpc>
                          <a:spcPct val="100000"/>
                        </a:lnSpc>
                        <a:spcBef>
                          <a:spcPts val="600"/>
                        </a:spcBef>
                        <a:spcAft>
                          <a:spcPts val="600"/>
                        </a:spcAft>
                        <a:tabLst>
                          <a:tab pos="180340" algn="l"/>
                        </a:tabLst>
                      </a:pPr>
                      <a:r>
                        <a:rPr lang="en-US" sz="2000" kern="900" dirty="0">
                          <a:effectLst/>
                          <a:latin typeface="Arial"/>
                          <a:ea typeface="Arial"/>
                          <a:cs typeface="Times New Roman"/>
                        </a:rPr>
                        <a:t>53</a:t>
                      </a:r>
                      <a:br>
                        <a:rPr lang="en-US" sz="2000" kern="900" dirty="0">
                          <a:effectLst/>
                          <a:latin typeface="Arial"/>
                          <a:ea typeface="Arial"/>
                          <a:cs typeface="Times New Roman"/>
                        </a:rPr>
                      </a:br>
                      <a:r>
                        <a:rPr lang="en-US" sz="2000" kern="900" dirty="0">
                          <a:effectLst/>
                          <a:latin typeface="Arial"/>
                          <a:ea typeface="Arial"/>
                          <a:cs typeface="Times New Roman"/>
                        </a:rPr>
                        <a:t>55</a:t>
                      </a:r>
                      <a:br>
                        <a:rPr lang="en-US" sz="2000" kern="900" dirty="0">
                          <a:effectLst/>
                          <a:latin typeface="Arial"/>
                          <a:ea typeface="Arial"/>
                          <a:cs typeface="Times New Roman"/>
                        </a:rPr>
                      </a:br>
                      <a:r>
                        <a:rPr lang="en-US" sz="2000" kern="900" dirty="0">
                          <a:effectLst/>
                          <a:latin typeface="Arial"/>
                          <a:ea typeface="Arial"/>
                          <a:cs typeface="Times New Roman"/>
                        </a:rPr>
                        <a:t>62</a:t>
                      </a:r>
                      <a:br>
                        <a:rPr lang="en-US" sz="2000" kern="900" dirty="0">
                          <a:effectLst/>
                          <a:latin typeface="Arial"/>
                          <a:ea typeface="Arial"/>
                          <a:cs typeface="Times New Roman"/>
                        </a:rPr>
                      </a:br>
                      <a:r>
                        <a:rPr lang="en-US" sz="2000" kern="900" dirty="0">
                          <a:effectLst/>
                          <a:latin typeface="Arial"/>
                          <a:ea typeface="Arial"/>
                          <a:cs typeface="Times New Roman"/>
                        </a:rPr>
                        <a:t>66</a:t>
                      </a:r>
                      <a:br>
                        <a:rPr lang="en-US" sz="2000" kern="900" dirty="0">
                          <a:effectLst/>
                          <a:latin typeface="Arial"/>
                          <a:ea typeface="Arial"/>
                          <a:cs typeface="Times New Roman"/>
                        </a:rPr>
                      </a:br>
                      <a:r>
                        <a:rPr lang="en-US" sz="2000" kern="900" dirty="0">
                          <a:effectLst/>
                          <a:latin typeface="Arial"/>
                          <a:ea typeface="Arial"/>
                          <a:cs typeface="Times New Roman"/>
                        </a:rPr>
                        <a:t>77</a:t>
                      </a:r>
                      <a:br>
                        <a:rPr lang="en-US" sz="2000" kern="900" dirty="0">
                          <a:effectLst/>
                          <a:latin typeface="Arial"/>
                          <a:ea typeface="Arial"/>
                          <a:cs typeface="Times New Roman"/>
                        </a:rPr>
                      </a:br>
                      <a:r>
                        <a:rPr lang="en-US" sz="2000" kern="900" dirty="0">
                          <a:effectLst/>
                          <a:latin typeface="Arial"/>
                          <a:ea typeface="Arial"/>
                          <a:cs typeface="Times New Roman"/>
                        </a:rPr>
                        <a:t>79</a:t>
                      </a:r>
                      <a:br>
                        <a:rPr lang="en-US" sz="2000" kern="900" dirty="0">
                          <a:effectLst/>
                          <a:latin typeface="Arial"/>
                          <a:ea typeface="Arial"/>
                          <a:cs typeface="Times New Roman"/>
                        </a:rPr>
                      </a:br>
                      <a:r>
                        <a:rPr lang="en-US" sz="2000" kern="900" dirty="0">
                          <a:effectLst/>
                          <a:latin typeface="Arial"/>
                          <a:ea typeface="Arial"/>
                          <a:cs typeface="Times New Roman"/>
                        </a:rPr>
                        <a:t>85</a:t>
                      </a:r>
                      <a:br>
                        <a:rPr lang="en-US" sz="2000" kern="900" dirty="0">
                          <a:effectLst/>
                          <a:latin typeface="Arial"/>
                          <a:ea typeface="Arial"/>
                          <a:cs typeface="Times New Roman"/>
                        </a:rPr>
                      </a:br>
                      <a:r>
                        <a:rPr lang="en-US" sz="2000" kern="900" dirty="0">
                          <a:effectLst/>
                          <a:latin typeface="Arial"/>
                          <a:ea typeface="Arial"/>
                          <a:cs typeface="Times New Roman"/>
                        </a:rPr>
                        <a:t>92</a:t>
                      </a:r>
                      <a:br>
                        <a:rPr lang="en-US" sz="2000" kern="900" dirty="0">
                          <a:effectLst/>
                          <a:latin typeface="Arial"/>
                          <a:ea typeface="Arial"/>
                          <a:cs typeface="Times New Roman"/>
                        </a:rPr>
                      </a:br>
                      <a:r>
                        <a:rPr lang="en-US" sz="2000" kern="900" dirty="0">
                          <a:effectLst/>
                          <a:latin typeface="Arial"/>
                          <a:ea typeface="Arial"/>
                          <a:cs typeface="Times New Roman"/>
                        </a:rPr>
                        <a:t>147</a:t>
                      </a:r>
                    </a:p>
                  </a:txBody>
                  <a:tcPr marL="0" marR="71755" marT="17780" marB="17780"/>
                </a:tc>
              </a:tr>
            </a:tbl>
          </a:graphicData>
        </a:graphic>
      </p:graphicFrame>
      <p:pic>
        <p:nvPicPr>
          <p:cNvPr id="5" name="Picture 4" descr="M:\CMC PROPOSAL FILING\2015\2. RFQ, RFP, PRES\TRANSP\RTA\Flooding Resilience Plan for Bus Operations\Graphics\communication.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3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Final </a:t>
            </a:r>
            <a:r>
              <a:rPr lang="en-US" dirty="0" smtClean="0"/>
              <a:t>Reroutes – Impact Analysis</a:t>
            </a:r>
            <a:endParaRPr lang="en-US" dirty="0"/>
          </a:p>
        </p:txBody>
      </p:sp>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sz="half" idx="1"/>
            <p:extLst>
              <p:ext uri="{D42A27DB-BD31-4B8C-83A1-F6EECF244321}">
                <p14:modId xmlns:p14="http://schemas.microsoft.com/office/powerpoint/2010/main" val="4178384358"/>
              </p:ext>
            </p:extLst>
          </p:nvPr>
        </p:nvGraphicFramePr>
        <p:xfrm>
          <a:off x="1153904" y="1371486"/>
          <a:ext cx="6803570" cy="4419600"/>
        </p:xfrm>
        <a:graphic>
          <a:graphicData uri="http://schemas.openxmlformats.org/drawingml/2006/table">
            <a:tbl>
              <a:tblPr firstRow="1" firstCol="1" bandRow="1">
                <a:tableStyleId>{5C22544A-7EE6-4342-B048-85BDC9FD1C3A}</a:tableStyleId>
              </a:tblPr>
              <a:tblGrid>
                <a:gridCol w="1409996"/>
                <a:gridCol w="1478443"/>
                <a:gridCol w="1533199"/>
                <a:gridCol w="1149898"/>
                <a:gridCol w="1232034"/>
              </a:tblGrid>
              <a:tr h="402885">
                <a:tc>
                  <a:txBody>
                    <a:bodyPr/>
                    <a:lstStyle/>
                    <a:p>
                      <a:pPr marL="0" marR="0" algn="ctr">
                        <a:lnSpc>
                          <a:spcPts val="1200"/>
                        </a:lnSpc>
                        <a:spcBef>
                          <a:spcPts val="0"/>
                        </a:spcBef>
                        <a:spcAft>
                          <a:spcPts val="0"/>
                        </a:spcAft>
                        <a:tabLst>
                          <a:tab pos="180340" algn="l"/>
                          <a:tab pos="457200" algn="l"/>
                        </a:tabLst>
                      </a:pPr>
                      <a:r>
                        <a:rPr lang="en-US" sz="900" kern="0" dirty="0">
                          <a:effectLst/>
                        </a:rPr>
                        <a:t> Route</a:t>
                      </a:r>
                      <a:endParaRPr lang="en-US" sz="900" kern="900" dirty="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 # of CTA-reported Flooding Incident Areas</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Change in # CTA Flooding Incident Areas with Reroute</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dirty="0">
                          <a:effectLst/>
                        </a:rPr>
                        <a:t>Missed Bus Stops with Reroute</a:t>
                      </a:r>
                      <a:endParaRPr lang="en-US" sz="900" kern="900" dirty="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Avg Riders Impacted Per Day from Reroute</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336</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63</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J14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20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44</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22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N/A</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49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11</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49a</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98</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52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750</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53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155</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53 Alt 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155</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53 Alt 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155</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55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253</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62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87</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66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66 Alt 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77</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224</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79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87</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85 E</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85 W</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85 Nar</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92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31</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147 Alt 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18</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78</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147 Alt 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19</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78</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147 Alt 1&amp;3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20</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78</a:t>
                      </a:r>
                      <a:endParaRPr lang="en-US" sz="900" kern="900">
                        <a:effectLst/>
                        <a:latin typeface="Arial"/>
                        <a:ea typeface="Arial"/>
                        <a:cs typeface="Times New Roman"/>
                      </a:endParaRPr>
                    </a:p>
                  </a:txBody>
                  <a:tcPr marL="47696" marR="47696" marT="0" marB="0" anchor="b"/>
                </a:tc>
              </a:tr>
              <a:tr h="112615">
                <a:tc>
                  <a:txBody>
                    <a:bodyPr/>
                    <a:lstStyle/>
                    <a:p>
                      <a:pPr marL="0" marR="0" algn="ctr">
                        <a:lnSpc>
                          <a:spcPts val="1200"/>
                        </a:lnSpc>
                        <a:spcBef>
                          <a:spcPts val="0"/>
                        </a:spcBef>
                        <a:spcAft>
                          <a:spcPts val="0"/>
                        </a:spcAft>
                        <a:tabLst>
                          <a:tab pos="180340" algn="l"/>
                          <a:tab pos="457200" algn="l"/>
                        </a:tabLst>
                      </a:pPr>
                      <a:r>
                        <a:rPr lang="en-US" sz="900" kern="0">
                          <a:effectLst/>
                        </a:rPr>
                        <a:t>147 Alt 2&amp;3</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dirty="0">
                          <a:effectLst/>
                        </a:rPr>
                        <a:t>+1</a:t>
                      </a:r>
                      <a:endParaRPr lang="en-US" sz="900" kern="900" dirty="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47696" marR="47696" marT="0" marB="0" anchor="b"/>
                </a:tc>
                <a:tc>
                  <a:txBody>
                    <a:bodyPr/>
                    <a:lstStyle/>
                    <a:p>
                      <a:pPr marL="0" marR="0" algn="ctr">
                        <a:lnSpc>
                          <a:spcPts val="1200"/>
                        </a:lnSpc>
                        <a:spcBef>
                          <a:spcPts val="0"/>
                        </a:spcBef>
                        <a:spcAft>
                          <a:spcPts val="0"/>
                        </a:spcAft>
                        <a:tabLst>
                          <a:tab pos="180340" algn="l"/>
                          <a:tab pos="457200" algn="l"/>
                        </a:tabLst>
                      </a:pPr>
                      <a:r>
                        <a:rPr lang="en-US" sz="900" kern="0" dirty="0">
                          <a:effectLst/>
                        </a:rPr>
                        <a:t>78</a:t>
                      </a:r>
                      <a:endParaRPr lang="en-US" sz="900" kern="900" dirty="0">
                        <a:effectLst/>
                        <a:latin typeface="Arial"/>
                        <a:ea typeface="Arial"/>
                        <a:cs typeface="Times New Roman"/>
                      </a:endParaRPr>
                    </a:p>
                  </a:txBody>
                  <a:tcPr marL="47696" marR="47696" marT="0" marB="0" anchor="b"/>
                </a:tc>
              </a:tr>
            </a:tbl>
          </a:graphicData>
        </a:graphic>
      </p:graphicFrame>
    </p:spTree>
    <p:extLst>
      <p:ext uri="{BB962C8B-B14F-4D97-AF65-F5344CB8AC3E}">
        <p14:creationId xmlns:p14="http://schemas.microsoft.com/office/powerpoint/2010/main" val="3209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Final </a:t>
            </a:r>
            <a:r>
              <a:rPr lang="en-US" dirty="0" smtClean="0"/>
              <a:t>Reroutes – Impact Analysis</a:t>
            </a:r>
            <a:endParaRPr lang="en-US" dirty="0"/>
          </a:p>
        </p:txBody>
      </p:sp>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sz="half" idx="1"/>
            <p:extLst>
              <p:ext uri="{D42A27DB-BD31-4B8C-83A1-F6EECF244321}">
                <p14:modId xmlns:p14="http://schemas.microsoft.com/office/powerpoint/2010/main" val="1716958599"/>
              </p:ext>
            </p:extLst>
          </p:nvPr>
        </p:nvGraphicFramePr>
        <p:xfrm>
          <a:off x="909666" y="1365966"/>
          <a:ext cx="7200192" cy="4925975"/>
        </p:xfrm>
        <a:graphic>
          <a:graphicData uri="http://schemas.openxmlformats.org/drawingml/2006/table">
            <a:tbl>
              <a:tblPr firstRow="1" firstCol="1" bandRow="1">
                <a:tableStyleId>{5C22544A-7EE6-4342-B048-85BDC9FD1C3A}</a:tableStyleId>
              </a:tblPr>
              <a:tblGrid>
                <a:gridCol w="1280989"/>
                <a:gridCol w="585242"/>
                <a:gridCol w="603845"/>
                <a:gridCol w="664229"/>
                <a:gridCol w="694422"/>
                <a:gridCol w="628264"/>
                <a:gridCol w="609600"/>
                <a:gridCol w="694439"/>
                <a:gridCol w="583341"/>
                <a:gridCol w="855821"/>
              </a:tblGrid>
              <a:tr h="386633">
                <a:tc>
                  <a:txBody>
                    <a:bodyPr/>
                    <a:lstStyle/>
                    <a:p>
                      <a:pPr marL="0" marR="0" algn="ctr">
                        <a:lnSpc>
                          <a:spcPts val="1200"/>
                        </a:lnSpc>
                        <a:spcBef>
                          <a:spcPts val="0"/>
                        </a:spcBef>
                        <a:spcAft>
                          <a:spcPts val="0"/>
                        </a:spcAft>
                        <a:tabLst>
                          <a:tab pos="180340" algn="l"/>
                          <a:tab pos="457200" algn="l"/>
                        </a:tabLst>
                      </a:pPr>
                      <a:r>
                        <a:rPr lang="en-US" sz="900" kern="0" dirty="0">
                          <a:effectLst/>
                        </a:rPr>
                        <a:t> </a:t>
                      </a:r>
                      <a:endParaRPr lang="en-US" sz="900" kern="900" dirty="0">
                        <a:effectLst/>
                        <a:latin typeface="Arial"/>
                        <a:ea typeface="Arial"/>
                        <a:cs typeface="Times New Roman"/>
                      </a:endParaRPr>
                    </a:p>
                  </a:txBody>
                  <a:tcPr marL="31145" marR="31145" marT="0" marB="0" anchor="b"/>
                </a:tc>
                <a:tc gridSpan="5">
                  <a:txBody>
                    <a:bodyPr/>
                    <a:lstStyle/>
                    <a:p>
                      <a:pPr marL="0" marR="0" algn="ctr">
                        <a:lnSpc>
                          <a:spcPct val="100000"/>
                        </a:lnSpc>
                        <a:spcBef>
                          <a:spcPts val="0"/>
                        </a:spcBef>
                        <a:spcAft>
                          <a:spcPts val="0"/>
                        </a:spcAft>
                        <a:tabLst>
                          <a:tab pos="180340" algn="l"/>
                          <a:tab pos="457200" algn="l"/>
                        </a:tabLst>
                      </a:pPr>
                      <a:r>
                        <a:rPr lang="en-US" sz="900" kern="0" dirty="0">
                          <a:effectLst/>
                        </a:rPr>
                        <a:t>Travel Time per Trip (minutes)</a:t>
                      </a:r>
                      <a:endParaRPr lang="en-US" sz="900" kern="900" dirty="0">
                        <a:effectLst/>
                        <a:latin typeface="Arial"/>
                        <a:ea typeface="Arial"/>
                        <a:cs typeface="Times New Roman"/>
                      </a:endParaRPr>
                    </a:p>
                  </a:txBody>
                  <a:tcPr marL="31145" marR="3114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0"/>
                        </a:spcAft>
                        <a:tabLst>
                          <a:tab pos="180340" algn="l"/>
                          <a:tab pos="457200" algn="l"/>
                        </a:tabLst>
                      </a:pPr>
                      <a:r>
                        <a:rPr lang="en-US" sz="900" kern="0" dirty="0">
                          <a:effectLst/>
                        </a:rPr>
                        <a:t>Change in Travel Time per Trip (minutes)</a:t>
                      </a:r>
                      <a:endParaRPr lang="en-US" sz="900" kern="900" dirty="0">
                        <a:effectLst/>
                        <a:latin typeface="Arial"/>
                        <a:ea typeface="Arial"/>
                        <a:cs typeface="Times New Roman"/>
                      </a:endParaRPr>
                    </a:p>
                  </a:txBody>
                  <a:tcPr marL="31145" marR="31145"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576942">
                <a:tc>
                  <a:txBody>
                    <a:bodyPr/>
                    <a:lstStyle/>
                    <a:p>
                      <a:pPr marL="0" marR="0" algn="ctr">
                        <a:lnSpc>
                          <a:spcPts val="1200"/>
                        </a:lnSpc>
                        <a:spcBef>
                          <a:spcPts val="0"/>
                        </a:spcBef>
                        <a:spcAft>
                          <a:spcPts val="0"/>
                        </a:spcAft>
                        <a:tabLst>
                          <a:tab pos="180340" algn="l"/>
                          <a:tab pos="457200" algn="l"/>
                        </a:tabLst>
                      </a:pPr>
                      <a:r>
                        <a:rPr lang="en-US" sz="900" kern="0">
                          <a:effectLst/>
                        </a:rPr>
                        <a:t>Route</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Existing</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(Base)</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(+Low)</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(+Mod)</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(+High)</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(Base)</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(+Low)</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(+Mod)</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(+High)</a:t>
                      </a:r>
                      <a:endParaRPr lang="en-US" sz="900" kern="900" dirty="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97</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112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126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21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35</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120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136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28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43</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113</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119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125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137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155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24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42</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J14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58</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72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24</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20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60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62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71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20</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22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23</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49</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94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108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122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30</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49a</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92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110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124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8</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32</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52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11</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53</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25</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53 Alt </a:t>
                      </a:r>
                      <a:r>
                        <a:rPr lang="en-US" sz="900" kern="0" dirty="0" smtClean="0">
                          <a:effectLst/>
                        </a:rPr>
                        <a:t>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77</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27</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53 Alt </a:t>
                      </a:r>
                      <a:r>
                        <a:rPr lang="en-US" sz="900" kern="0" dirty="0" smtClean="0">
                          <a:effectLst/>
                        </a:rPr>
                        <a:t>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90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29</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55</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67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16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25</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62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80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15</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26</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66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65</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76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22</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66 Alt </a:t>
                      </a:r>
                      <a:r>
                        <a:rPr lang="en-US" sz="900" kern="0" dirty="0" smtClean="0">
                          <a:effectLst/>
                        </a:rPr>
                        <a:t>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79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25</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77</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78</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82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90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22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33</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79</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71</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23</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85 E</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52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64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85 W</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58</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64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4</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21</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85 Nar</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52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67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25</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a:effectLst/>
                        </a:rPr>
                        <a:t>92</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39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49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55</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10</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16</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147 Alt </a:t>
                      </a:r>
                      <a:r>
                        <a:rPr lang="en-US" sz="900" kern="0" dirty="0" smtClean="0">
                          <a:effectLst/>
                        </a:rPr>
                        <a:t>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76</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23</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34</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147 Alt </a:t>
                      </a:r>
                      <a:r>
                        <a:rPr lang="en-US" sz="900" kern="0" dirty="0" smtClean="0">
                          <a:effectLst/>
                        </a:rPr>
                        <a:t>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81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101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21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29</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41</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147 Alt </a:t>
                      </a:r>
                      <a:r>
                        <a:rPr lang="en-US" sz="900" kern="0" dirty="0" smtClean="0">
                          <a:effectLst/>
                        </a:rPr>
                        <a:t>1&amp;3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92</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11</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14</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21</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a:effectLst/>
                        </a:rPr>
                        <a:t>32</a:t>
                      </a:r>
                      <a:endParaRPr lang="en-US" sz="900" kern="900">
                        <a:effectLst/>
                        <a:latin typeface="Arial"/>
                        <a:ea typeface="Arial"/>
                        <a:cs typeface="Times New Roman"/>
                      </a:endParaRPr>
                    </a:p>
                  </a:txBody>
                  <a:tcPr marL="31145" marR="31145" marT="0" marB="0" anchor="b"/>
                </a:tc>
              </a:tr>
              <a:tr h="138421">
                <a:tc>
                  <a:txBody>
                    <a:bodyPr/>
                    <a:lstStyle/>
                    <a:p>
                      <a:pPr marL="0" marR="0" algn="ctr">
                        <a:lnSpc>
                          <a:spcPts val="1200"/>
                        </a:lnSpc>
                        <a:spcBef>
                          <a:spcPts val="0"/>
                        </a:spcBef>
                        <a:spcAft>
                          <a:spcPts val="0"/>
                        </a:spcAft>
                        <a:tabLst>
                          <a:tab pos="180340" algn="l"/>
                          <a:tab pos="457200" algn="l"/>
                        </a:tabLst>
                      </a:pPr>
                      <a:r>
                        <a:rPr lang="en-US" sz="900" kern="0" dirty="0">
                          <a:effectLst/>
                        </a:rPr>
                        <a:t>147 Alt </a:t>
                      </a:r>
                      <a:r>
                        <a:rPr lang="en-US" sz="900" kern="0" dirty="0" smtClean="0">
                          <a:effectLst/>
                        </a:rPr>
                        <a:t>2&amp;3</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60</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79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dirty="0">
                          <a:effectLst/>
                        </a:rPr>
                        <a:t>87</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98</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16</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19</a:t>
                      </a:r>
                      <a:endParaRPr lang="en-US" sz="900" kern="900" dirty="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900">
                          <a:effectLst/>
                        </a:rPr>
                        <a:t>27</a:t>
                      </a:r>
                      <a:endParaRPr lang="en-US" sz="900" kern="900">
                        <a:effectLst/>
                        <a:latin typeface="Arial"/>
                        <a:ea typeface="Arial"/>
                        <a:cs typeface="Times New Roman"/>
                      </a:endParaRPr>
                    </a:p>
                  </a:txBody>
                  <a:tcPr marL="31145" marR="31145"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38</a:t>
                      </a:r>
                      <a:endParaRPr lang="en-US" sz="900" kern="900" dirty="0">
                        <a:effectLst/>
                        <a:latin typeface="Arial"/>
                        <a:ea typeface="Arial"/>
                        <a:cs typeface="Times New Roman"/>
                      </a:endParaRPr>
                    </a:p>
                  </a:txBody>
                  <a:tcPr marL="31145" marR="31145" marT="0" marB="0" anchor="b"/>
                </a:tc>
              </a:tr>
            </a:tbl>
          </a:graphicData>
        </a:graphic>
      </p:graphicFrame>
    </p:spTree>
    <p:extLst>
      <p:ext uri="{BB962C8B-B14F-4D97-AF65-F5344CB8AC3E}">
        <p14:creationId xmlns:p14="http://schemas.microsoft.com/office/powerpoint/2010/main" val="361563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0849" y="1928813"/>
            <a:ext cx="1804990" cy="1966912"/>
            <a:chOff x="7132320" y="3895725"/>
            <a:chExt cx="1554480" cy="1689744"/>
          </a:xfrm>
        </p:grpSpPr>
        <p:sp>
          <p:nvSpPr>
            <p:cNvPr id="13" name="Rectangle 12"/>
            <p:cNvSpPr/>
            <p:nvPr/>
          </p:nvSpPr>
          <p:spPr>
            <a:xfrm>
              <a:off x="7132320" y="3895725"/>
              <a:ext cx="1554480" cy="1676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1" descr="M:\CMC PROPOSAL FILING\2015\2. RFQ, RFP, PRES\TRANSP\RTA\Flooding Resilience Plan for Bus Operations\Graphics\report.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654" y="4382857"/>
              <a:ext cx="977812" cy="120261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2606674" y="1874520"/>
            <a:ext cx="3929064" cy="2927350"/>
          </a:xfrm>
        </p:spPr>
        <p:txBody>
          <a:bodyPr/>
          <a:lstStyle/>
          <a:p>
            <a:pPr>
              <a:lnSpc>
                <a:spcPct val="100000"/>
              </a:lnSpc>
            </a:pPr>
            <a:r>
              <a:rPr lang="en-US" sz="2000" dirty="0" smtClean="0"/>
              <a:t>current </a:t>
            </a:r>
            <a:r>
              <a:rPr lang="en-US" sz="3200" b="1" dirty="0" smtClean="0"/>
              <a:t>risks</a:t>
            </a:r>
            <a:r>
              <a:rPr lang="en-US" sz="2000" dirty="0" smtClean="0"/>
              <a:t> and areas of </a:t>
            </a:r>
            <a:r>
              <a:rPr lang="en-US" sz="3200" b="1" dirty="0" smtClean="0"/>
              <a:t>concern</a:t>
            </a:r>
            <a:endParaRPr lang="en-US" sz="3200" b="1" dirty="0"/>
          </a:p>
        </p:txBody>
      </p:sp>
    </p:spTree>
    <p:extLst>
      <p:ext uri="{BB962C8B-B14F-4D97-AF65-F5344CB8AC3E}">
        <p14:creationId xmlns:p14="http://schemas.microsoft.com/office/powerpoint/2010/main" val="311617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Pace Final Reroutes</a:t>
            </a:r>
            <a:endParaRPr lang="en-US" dirty="0"/>
          </a:p>
        </p:txBody>
      </p:sp>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50169" y="-10888"/>
            <a:ext cx="4378361" cy="6766560"/>
          </a:xfrm>
          <a:prstGeom prst="rect">
            <a:avLst/>
          </a:prstGeom>
        </p:spPr>
      </p:pic>
    </p:spTree>
    <p:extLst>
      <p:ext uri="{BB962C8B-B14F-4D97-AF65-F5344CB8AC3E}">
        <p14:creationId xmlns:p14="http://schemas.microsoft.com/office/powerpoint/2010/main" val="7953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a:t>
            </a:r>
            <a:r>
              <a:rPr lang="en-US" dirty="0" smtClean="0"/>
              <a:t>Pace Final Reroutes – Impact Analysis</a:t>
            </a:r>
            <a:endParaRPr lang="en-US" dirty="0"/>
          </a:p>
        </p:txBody>
      </p:sp>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8"/>
          <p:cNvGraphicFramePr>
            <a:graphicFrameLocks noGrp="1"/>
          </p:cNvGraphicFramePr>
          <p:nvPr>
            <p:ph idx="1"/>
            <p:extLst>
              <p:ext uri="{D42A27DB-BD31-4B8C-83A1-F6EECF244321}">
                <p14:modId xmlns:p14="http://schemas.microsoft.com/office/powerpoint/2010/main" val="2980035399"/>
              </p:ext>
            </p:extLst>
          </p:nvPr>
        </p:nvGraphicFramePr>
        <p:xfrm>
          <a:off x="457200" y="1368425"/>
          <a:ext cx="8229600" cy="4897103"/>
        </p:xfrm>
        <a:graphic>
          <a:graphicData uri="http://schemas.openxmlformats.org/drawingml/2006/table">
            <a:tbl>
              <a:tblPr firstRow="1" firstCol="1" bandRow="1">
                <a:tableStyleId>{5C22544A-7EE6-4342-B048-85BDC9FD1C3A}</a:tableStyleId>
              </a:tblPr>
              <a:tblGrid>
                <a:gridCol w="1005142"/>
                <a:gridCol w="1099374"/>
                <a:gridCol w="1099374"/>
                <a:gridCol w="1005142"/>
                <a:gridCol w="1005142"/>
                <a:gridCol w="1005142"/>
                <a:gridCol w="1005142"/>
                <a:gridCol w="1005142"/>
              </a:tblGrid>
              <a:tr h="207167">
                <a:tc gridSpan="8">
                  <a:txBody>
                    <a:bodyPr/>
                    <a:lstStyle/>
                    <a:p>
                      <a:pPr marL="0" marR="0" algn="ctr">
                        <a:lnSpc>
                          <a:spcPts val="1200"/>
                        </a:lnSpc>
                        <a:spcBef>
                          <a:spcPts val="0"/>
                        </a:spcBef>
                        <a:spcAft>
                          <a:spcPts val="0"/>
                        </a:spcAft>
                        <a:tabLst>
                          <a:tab pos="180340" algn="l"/>
                          <a:tab pos="457200" algn="l"/>
                        </a:tabLst>
                      </a:pPr>
                      <a:r>
                        <a:rPr lang="en-US" sz="1100" kern="0" dirty="0">
                          <a:effectLst/>
                        </a:rPr>
                        <a:t>Route Change</a:t>
                      </a:r>
                      <a:endParaRPr lang="en-US" sz="1100" kern="900" dirty="0">
                        <a:effectLst/>
                        <a:latin typeface="Arial"/>
                        <a:ea typeface="Arial"/>
                        <a:cs typeface="Times New Roman"/>
                      </a:endParaRPr>
                    </a:p>
                  </a:txBody>
                  <a:tcPr marL="66686" marR="6668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6237">
                <a:tc>
                  <a:txBody>
                    <a:bodyPr/>
                    <a:lstStyle/>
                    <a:p>
                      <a:pPr marL="0" marR="0" algn="ctr">
                        <a:lnSpc>
                          <a:spcPts val="1200"/>
                        </a:lnSpc>
                        <a:spcBef>
                          <a:spcPts val="0"/>
                        </a:spcBef>
                        <a:spcAft>
                          <a:spcPts val="0"/>
                        </a:spcAft>
                        <a:tabLst>
                          <a:tab pos="180340" algn="l"/>
                          <a:tab pos="457200" algn="l"/>
                        </a:tabLst>
                      </a:pPr>
                      <a:r>
                        <a:rPr lang="en-US" sz="900" kern="0" dirty="0">
                          <a:effectLst/>
                        </a:rPr>
                        <a:t>Route</a:t>
                      </a:r>
                      <a:endParaRPr lang="en-US" sz="900" kern="900" dirty="0">
                        <a:effectLst/>
                        <a:latin typeface="Arial"/>
                        <a:ea typeface="Arial"/>
                        <a:cs typeface="Times New Roman"/>
                      </a:endParaRPr>
                    </a:p>
                  </a:txBody>
                  <a:tcPr marL="66686" marR="66686" marT="0" marB="0" anchor="b"/>
                </a:tc>
                <a:tc>
                  <a:txBody>
                    <a:bodyPr/>
                    <a:lstStyle/>
                    <a:p>
                      <a:pPr marL="0" marR="0" algn="ctr">
                        <a:lnSpc>
                          <a:spcPts val="1200"/>
                        </a:lnSpc>
                        <a:spcBef>
                          <a:spcPts val="0"/>
                        </a:spcBef>
                        <a:spcAft>
                          <a:spcPts val="0"/>
                        </a:spcAft>
                        <a:tabLst>
                          <a:tab pos="180340" algn="l"/>
                          <a:tab pos="457200" algn="l"/>
                        </a:tabLst>
                      </a:pPr>
                      <a:r>
                        <a:rPr lang="en-US" sz="900" kern="0" dirty="0">
                          <a:effectLst/>
                        </a:rPr>
                        <a:t> # of Flooding </a:t>
                      </a:r>
                      <a:r>
                        <a:rPr lang="en-US" sz="900" kern="0" dirty="0" smtClean="0">
                          <a:effectLst/>
                        </a:rPr>
                        <a:t>Incident Areas</a:t>
                      </a:r>
                      <a:endParaRPr lang="en-US" sz="900" kern="900" dirty="0">
                        <a:effectLst/>
                        <a:latin typeface="Arial"/>
                        <a:ea typeface="Arial"/>
                        <a:cs typeface="Times New Roman"/>
                      </a:endParaRPr>
                    </a:p>
                  </a:txBody>
                  <a:tcPr marL="66686" marR="66686" marT="0" marB="0" anchor="b"/>
                </a:tc>
                <a:tc>
                  <a:txBody>
                    <a:bodyPr/>
                    <a:lstStyle/>
                    <a:p>
                      <a:pPr marL="0" marR="0" algn="ctr">
                        <a:lnSpc>
                          <a:spcPts val="1200"/>
                        </a:lnSpc>
                        <a:spcBef>
                          <a:spcPts val="0"/>
                        </a:spcBef>
                        <a:spcAft>
                          <a:spcPts val="0"/>
                        </a:spcAft>
                        <a:tabLst>
                          <a:tab pos="180340" algn="l"/>
                          <a:tab pos="457200" algn="l"/>
                        </a:tabLst>
                      </a:pPr>
                      <a:r>
                        <a:rPr lang="en-US" sz="900" kern="0" dirty="0">
                          <a:effectLst/>
                        </a:rPr>
                        <a:t>Change # of Flooding </a:t>
                      </a:r>
                      <a:r>
                        <a:rPr lang="en-US" sz="900" kern="0" dirty="0" smtClean="0">
                          <a:effectLst/>
                        </a:rPr>
                        <a:t>Incident Areas</a:t>
                      </a:r>
                      <a:endParaRPr lang="en-US" sz="900" kern="900" dirty="0">
                        <a:effectLst/>
                        <a:latin typeface="Arial"/>
                        <a:ea typeface="Arial"/>
                        <a:cs typeface="Times New Roman"/>
                      </a:endParaRPr>
                    </a:p>
                  </a:txBody>
                  <a:tcPr marL="66686" marR="66686"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Missed Bus Stops</a:t>
                      </a:r>
                      <a:endParaRPr lang="en-US" sz="900" kern="900">
                        <a:effectLst/>
                        <a:latin typeface="Arial"/>
                        <a:ea typeface="Arial"/>
                        <a:cs typeface="Times New Roman"/>
                      </a:endParaRPr>
                    </a:p>
                  </a:txBody>
                  <a:tcPr marL="66686" marR="66686"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Existing ADR</a:t>
                      </a:r>
                      <a:endParaRPr lang="en-US" sz="900" kern="900" dirty="0">
                        <a:effectLst/>
                        <a:latin typeface="Arial"/>
                        <a:ea typeface="Arial"/>
                        <a:cs typeface="Times New Roman"/>
                      </a:endParaRPr>
                    </a:p>
                  </a:txBody>
                  <a:tcPr marL="66686" marR="66686" marT="0" marB="0" anchor="b"/>
                </a:tc>
                <a:tc>
                  <a:txBody>
                    <a:bodyPr/>
                    <a:lstStyle/>
                    <a:p>
                      <a:pPr marL="0" marR="0" algn="r">
                        <a:lnSpc>
                          <a:spcPts val="1200"/>
                        </a:lnSpc>
                        <a:spcBef>
                          <a:spcPts val="0"/>
                        </a:spcBef>
                        <a:spcAft>
                          <a:spcPts val="0"/>
                        </a:spcAft>
                        <a:tabLst>
                          <a:tab pos="180340" algn="l"/>
                          <a:tab pos="457200" algn="l"/>
                        </a:tabLst>
                      </a:pPr>
                      <a:r>
                        <a:rPr lang="en-US" sz="900" kern="0">
                          <a:effectLst/>
                        </a:rPr>
                        <a:t>ADR with Reroute</a:t>
                      </a:r>
                      <a:endParaRPr lang="en-US" sz="900" kern="900">
                        <a:effectLst/>
                        <a:latin typeface="Arial"/>
                        <a:ea typeface="Arial"/>
                        <a:cs typeface="Times New Roman"/>
                      </a:endParaRPr>
                    </a:p>
                  </a:txBody>
                  <a:tcPr marL="66686" marR="66686" marT="0" marB="0" anchor="b"/>
                </a:tc>
                <a:tc>
                  <a:txBody>
                    <a:bodyPr/>
                    <a:lstStyle/>
                    <a:p>
                      <a:pPr marL="0" marR="0" algn="r">
                        <a:lnSpc>
                          <a:spcPts val="1200"/>
                        </a:lnSpc>
                        <a:spcBef>
                          <a:spcPts val="0"/>
                        </a:spcBef>
                        <a:spcAft>
                          <a:spcPts val="0"/>
                        </a:spcAft>
                        <a:tabLst>
                          <a:tab pos="180340" algn="l"/>
                          <a:tab pos="457200" algn="l"/>
                        </a:tabLst>
                      </a:pPr>
                      <a:r>
                        <a:rPr lang="en-US" sz="900" kern="0">
                          <a:effectLst/>
                        </a:rPr>
                        <a:t>% Change</a:t>
                      </a:r>
                      <a:endParaRPr lang="en-US" sz="900" kern="900">
                        <a:effectLst/>
                        <a:latin typeface="Arial"/>
                        <a:ea typeface="Arial"/>
                        <a:cs typeface="Times New Roman"/>
                      </a:endParaRPr>
                    </a:p>
                  </a:txBody>
                  <a:tcPr marL="66686" marR="66686"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Impacted Riders</a:t>
                      </a:r>
                      <a:endParaRPr lang="en-US" sz="900" kern="900" dirty="0">
                        <a:effectLst/>
                        <a:latin typeface="Arial"/>
                        <a:ea typeface="Arial"/>
                        <a:cs typeface="Times New Roman"/>
                      </a:endParaRPr>
                    </a:p>
                  </a:txBody>
                  <a:tcPr marL="66686" marR="66686" marT="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208</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34</a:t>
                      </a:r>
                    </a:p>
                  </a:txBody>
                  <a:tcPr marL="7620" marR="7620" marT="7620" marB="0" anchor="b"/>
                </a:tc>
                <a:tc>
                  <a:txBody>
                    <a:bodyPr/>
                    <a:lstStyle/>
                    <a:p>
                      <a:pPr algn="r" fontAlgn="b"/>
                      <a:r>
                        <a:rPr lang="en-US" sz="900" b="0" i="0" u="none" strike="noStrike" dirty="0">
                          <a:solidFill>
                            <a:srgbClr val="000000"/>
                          </a:solidFill>
                          <a:effectLst/>
                          <a:latin typeface="+mn-lt"/>
                        </a:rPr>
                        <a:t>       1,847 </a:t>
                      </a:r>
                    </a:p>
                  </a:txBody>
                  <a:tcPr marL="7620" marR="7620" marT="7620" marB="0" anchor="b"/>
                </a:tc>
                <a:tc>
                  <a:txBody>
                    <a:bodyPr/>
                    <a:lstStyle/>
                    <a:p>
                      <a:pPr algn="r" fontAlgn="b"/>
                      <a:r>
                        <a:rPr lang="en-US" sz="900" b="0" i="0" u="none" strike="noStrike" dirty="0">
                          <a:solidFill>
                            <a:srgbClr val="000000"/>
                          </a:solidFill>
                          <a:effectLst/>
                          <a:latin typeface="+mn-lt"/>
                        </a:rPr>
                        <a:t>       1,687 </a:t>
                      </a:r>
                    </a:p>
                  </a:txBody>
                  <a:tcPr marL="7620" marR="7620" marT="7620" marB="0" anchor="b"/>
                </a:tc>
                <a:tc>
                  <a:txBody>
                    <a:bodyPr/>
                    <a:lstStyle/>
                    <a:p>
                      <a:pPr algn="r" fontAlgn="b"/>
                      <a:r>
                        <a:rPr lang="en-US" sz="900" b="0" i="0" u="none" strike="noStrike">
                          <a:solidFill>
                            <a:srgbClr val="000000"/>
                          </a:solidFill>
                          <a:effectLst/>
                          <a:latin typeface="+mn-lt"/>
                        </a:rPr>
                        <a:t>-8.7%</a:t>
                      </a:r>
                    </a:p>
                  </a:txBody>
                  <a:tcPr marL="7620" marR="7620" marT="7620" marB="0" anchor="b"/>
                </a:tc>
                <a:tc>
                  <a:txBody>
                    <a:bodyPr/>
                    <a:lstStyle/>
                    <a:p>
                      <a:pPr algn="r" fontAlgn="b"/>
                      <a:r>
                        <a:rPr lang="en-US" sz="900" b="0" i="0" u="none" strike="noStrike">
                          <a:solidFill>
                            <a:srgbClr val="000000"/>
                          </a:solidFill>
                          <a:effectLst/>
                          <a:latin typeface="+mn-lt"/>
                        </a:rPr>
                        <a:t>160</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209</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6</a:t>
                      </a:r>
                    </a:p>
                  </a:txBody>
                  <a:tcPr marL="7620" marR="7620" marT="7620" marB="0" anchor="b"/>
                </a:tc>
                <a:tc>
                  <a:txBody>
                    <a:bodyPr/>
                    <a:lstStyle/>
                    <a:p>
                      <a:pPr algn="r" fontAlgn="b"/>
                      <a:r>
                        <a:rPr lang="en-US" sz="900" b="0" i="0" u="none" strike="noStrike" dirty="0">
                          <a:solidFill>
                            <a:srgbClr val="000000"/>
                          </a:solidFill>
                          <a:effectLst/>
                          <a:latin typeface="+mn-lt"/>
                        </a:rPr>
                        <a:t>           369 </a:t>
                      </a:r>
                    </a:p>
                  </a:txBody>
                  <a:tcPr marL="7620" marR="7620" marT="7620" marB="0" anchor="b"/>
                </a:tc>
                <a:tc>
                  <a:txBody>
                    <a:bodyPr/>
                    <a:lstStyle/>
                    <a:p>
                      <a:pPr algn="r" fontAlgn="b"/>
                      <a:r>
                        <a:rPr lang="en-US" sz="900" b="0" i="0" u="none" strike="noStrike" dirty="0">
                          <a:solidFill>
                            <a:srgbClr val="000000"/>
                          </a:solidFill>
                          <a:effectLst/>
                          <a:latin typeface="+mn-lt"/>
                        </a:rPr>
                        <a:t>           368 </a:t>
                      </a:r>
                    </a:p>
                  </a:txBody>
                  <a:tcPr marL="7620" marR="7620" marT="7620" marB="0" anchor="b"/>
                </a:tc>
                <a:tc>
                  <a:txBody>
                    <a:bodyPr/>
                    <a:lstStyle/>
                    <a:p>
                      <a:pPr algn="r" fontAlgn="b"/>
                      <a:r>
                        <a:rPr lang="en-US" sz="900" b="0" i="0" u="none" strike="noStrike">
                          <a:solidFill>
                            <a:srgbClr val="000000"/>
                          </a:solidFill>
                          <a:effectLst/>
                          <a:latin typeface="+mn-lt"/>
                        </a:rPr>
                        <a:t>-0.3%</a:t>
                      </a:r>
                    </a:p>
                  </a:txBody>
                  <a:tcPr marL="7620" marR="7620" marT="7620" marB="0" anchor="b"/>
                </a:tc>
                <a:tc>
                  <a:txBody>
                    <a:bodyPr/>
                    <a:lstStyle/>
                    <a:p>
                      <a:pPr algn="r" fontAlgn="b"/>
                      <a:r>
                        <a:rPr lang="en-US" sz="900" b="0" i="0" u="none" strike="noStrike">
                          <a:solidFill>
                            <a:srgbClr val="000000"/>
                          </a:solidFill>
                          <a:effectLst/>
                          <a:latin typeface="+mn-lt"/>
                        </a:rPr>
                        <a:t>1</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221</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0</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34</a:t>
                      </a:r>
                    </a:p>
                  </a:txBody>
                  <a:tcPr marL="7620" marR="7620" marT="7620" marB="0" anchor="b"/>
                </a:tc>
                <a:tc>
                  <a:txBody>
                    <a:bodyPr/>
                    <a:lstStyle/>
                    <a:p>
                      <a:pPr algn="r" fontAlgn="b"/>
                      <a:r>
                        <a:rPr lang="en-US" sz="900" b="0" i="0" u="none" strike="noStrike" dirty="0">
                          <a:solidFill>
                            <a:srgbClr val="000000"/>
                          </a:solidFill>
                          <a:effectLst/>
                          <a:latin typeface="+mn-lt"/>
                        </a:rPr>
                        <a:t>           726 </a:t>
                      </a:r>
                    </a:p>
                  </a:txBody>
                  <a:tcPr marL="7620" marR="7620" marT="7620" marB="0" anchor="b"/>
                </a:tc>
                <a:tc>
                  <a:txBody>
                    <a:bodyPr/>
                    <a:lstStyle/>
                    <a:p>
                      <a:pPr algn="r" fontAlgn="b"/>
                      <a:r>
                        <a:rPr lang="en-US" sz="900" b="0" i="0" u="none" strike="noStrike" dirty="0">
                          <a:solidFill>
                            <a:srgbClr val="000000"/>
                          </a:solidFill>
                          <a:effectLst/>
                          <a:latin typeface="+mn-lt"/>
                        </a:rPr>
                        <a:t>           683 </a:t>
                      </a:r>
                    </a:p>
                  </a:txBody>
                  <a:tcPr marL="7620" marR="7620" marT="7620" marB="0" anchor="b"/>
                </a:tc>
                <a:tc>
                  <a:txBody>
                    <a:bodyPr/>
                    <a:lstStyle/>
                    <a:p>
                      <a:pPr algn="r" fontAlgn="b"/>
                      <a:r>
                        <a:rPr lang="en-US" sz="900" b="0" i="0" u="none" strike="noStrike">
                          <a:solidFill>
                            <a:srgbClr val="000000"/>
                          </a:solidFill>
                          <a:effectLst/>
                          <a:latin typeface="+mn-lt"/>
                        </a:rPr>
                        <a:t>-5.9%</a:t>
                      </a:r>
                    </a:p>
                  </a:txBody>
                  <a:tcPr marL="7620" marR="7620" marT="7620" marB="0" anchor="b"/>
                </a:tc>
                <a:tc>
                  <a:txBody>
                    <a:bodyPr/>
                    <a:lstStyle/>
                    <a:p>
                      <a:pPr algn="r" fontAlgn="b"/>
                      <a:r>
                        <a:rPr lang="en-US" sz="900" b="0" i="0" u="none" strike="noStrike">
                          <a:solidFill>
                            <a:srgbClr val="000000"/>
                          </a:solidFill>
                          <a:effectLst/>
                          <a:latin typeface="+mn-lt"/>
                        </a:rPr>
                        <a:t>43</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226</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dirty="0">
                          <a:solidFill>
                            <a:srgbClr val="000000"/>
                          </a:solidFill>
                          <a:effectLst/>
                          <a:latin typeface="+mn-lt"/>
                        </a:rPr>
                        <a:t>17</a:t>
                      </a:r>
                    </a:p>
                  </a:txBody>
                  <a:tcPr marL="7620" marR="7620" marT="7620" marB="0" anchor="b"/>
                </a:tc>
                <a:tc>
                  <a:txBody>
                    <a:bodyPr/>
                    <a:lstStyle/>
                    <a:p>
                      <a:pPr algn="r" fontAlgn="b"/>
                      <a:r>
                        <a:rPr lang="en-US" sz="900" b="0" i="0" u="none" strike="noStrike" dirty="0">
                          <a:solidFill>
                            <a:srgbClr val="000000"/>
                          </a:solidFill>
                          <a:effectLst/>
                          <a:latin typeface="+mn-lt"/>
                        </a:rPr>
                        <a:t>           696 </a:t>
                      </a:r>
                    </a:p>
                  </a:txBody>
                  <a:tcPr marL="7620" marR="7620" marT="7620" marB="0" anchor="b"/>
                </a:tc>
                <a:tc>
                  <a:txBody>
                    <a:bodyPr/>
                    <a:lstStyle/>
                    <a:p>
                      <a:pPr algn="r" fontAlgn="b"/>
                      <a:r>
                        <a:rPr lang="en-US" sz="900" b="0" i="0" u="none" strike="noStrike" dirty="0">
                          <a:solidFill>
                            <a:srgbClr val="000000"/>
                          </a:solidFill>
                          <a:effectLst/>
                          <a:latin typeface="+mn-lt"/>
                        </a:rPr>
                        <a:t>           694 </a:t>
                      </a:r>
                    </a:p>
                  </a:txBody>
                  <a:tcPr marL="7620" marR="7620" marT="7620" marB="0" anchor="b"/>
                </a:tc>
                <a:tc>
                  <a:txBody>
                    <a:bodyPr/>
                    <a:lstStyle/>
                    <a:p>
                      <a:pPr algn="r" fontAlgn="b"/>
                      <a:r>
                        <a:rPr lang="en-US" sz="900" b="0" i="0" u="none" strike="noStrike">
                          <a:solidFill>
                            <a:srgbClr val="000000"/>
                          </a:solidFill>
                          <a:effectLst/>
                          <a:latin typeface="+mn-lt"/>
                        </a:rPr>
                        <a:t>-0.3%</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dirty="0">
                          <a:effectLst/>
                        </a:rPr>
                        <a:t>230</a:t>
                      </a:r>
                      <a:endParaRPr lang="en-US" sz="900" kern="900" dirty="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dirty="0">
                          <a:solidFill>
                            <a:srgbClr val="000000"/>
                          </a:solidFill>
                          <a:effectLst/>
                          <a:latin typeface="+mn-lt"/>
                        </a:rPr>
                        <a:t>           370 </a:t>
                      </a:r>
                    </a:p>
                  </a:txBody>
                  <a:tcPr marL="7620" marR="7620" marT="7620" marB="0" anchor="b"/>
                </a:tc>
                <a:tc>
                  <a:txBody>
                    <a:bodyPr/>
                    <a:lstStyle/>
                    <a:p>
                      <a:pPr algn="r" fontAlgn="b"/>
                      <a:r>
                        <a:rPr lang="en-US" sz="900" b="0" i="0" u="none" strike="noStrike" dirty="0">
                          <a:solidFill>
                            <a:srgbClr val="000000"/>
                          </a:solidFill>
                          <a:effectLst/>
                          <a:latin typeface="+mn-lt"/>
                        </a:rPr>
                        <a:t>           365 </a:t>
                      </a:r>
                    </a:p>
                  </a:txBody>
                  <a:tcPr marL="7620" marR="7620" marT="7620" marB="0" anchor="b"/>
                </a:tc>
                <a:tc>
                  <a:txBody>
                    <a:bodyPr/>
                    <a:lstStyle/>
                    <a:p>
                      <a:pPr algn="r" fontAlgn="b"/>
                      <a:r>
                        <a:rPr lang="en-US" sz="900" b="0" i="0" u="none" strike="noStrike">
                          <a:solidFill>
                            <a:srgbClr val="000000"/>
                          </a:solidFill>
                          <a:effectLst/>
                          <a:latin typeface="+mn-lt"/>
                        </a:rPr>
                        <a:t>-1.4%</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234</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0</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30</a:t>
                      </a:r>
                    </a:p>
                  </a:txBody>
                  <a:tcPr marL="7620" marR="7620" marT="7620" marB="0" anchor="b"/>
                </a:tc>
                <a:tc>
                  <a:txBody>
                    <a:bodyPr/>
                    <a:lstStyle/>
                    <a:p>
                      <a:pPr algn="r" fontAlgn="b"/>
                      <a:r>
                        <a:rPr lang="en-US" sz="900" b="0" i="0" u="none" strike="noStrike" dirty="0">
                          <a:solidFill>
                            <a:srgbClr val="000000"/>
                          </a:solidFill>
                          <a:effectLst/>
                          <a:latin typeface="+mn-lt"/>
                        </a:rPr>
                        <a:t>           266 </a:t>
                      </a:r>
                    </a:p>
                  </a:txBody>
                  <a:tcPr marL="7620" marR="7620" marT="7620" marB="0" anchor="b"/>
                </a:tc>
                <a:tc>
                  <a:txBody>
                    <a:bodyPr/>
                    <a:lstStyle/>
                    <a:p>
                      <a:pPr algn="r" fontAlgn="b"/>
                      <a:r>
                        <a:rPr lang="en-US" sz="900" b="0" i="0" u="none" strike="noStrike" dirty="0">
                          <a:solidFill>
                            <a:srgbClr val="000000"/>
                          </a:solidFill>
                          <a:effectLst/>
                          <a:latin typeface="+mn-lt"/>
                        </a:rPr>
                        <a:t>           248 </a:t>
                      </a:r>
                    </a:p>
                  </a:txBody>
                  <a:tcPr marL="7620" marR="7620" marT="7620" marB="0" anchor="b"/>
                </a:tc>
                <a:tc>
                  <a:txBody>
                    <a:bodyPr/>
                    <a:lstStyle/>
                    <a:p>
                      <a:pPr algn="r" fontAlgn="b"/>
                      <a:r>
                        <a:rPr lang="en-US" sz="900" b="0" i="0" u="none" strike="noStrike">
                          <a:solidFill>
                            <a:srgbClr val="000000"/>
                          </a:solidFill>
                          <a:effectLst/>
                          <a:latin typeface="+mn-lt"/>
                        </a:rPr>
                        <a:t>-6.8%</a:t>
                      </a:r>
                    </a:p>
                  </a:txBody>
                  <a:tcPr marL="7620" marR="7620" marT="7620" marB="0" anchor="b"/>
                </a:tc>
                <a:tc>
                  <a:txBody>
                    <a:bodyPr/>
                    <a:lstStyle/>
                    <a:p>
                      <a:pPr algn="r" fontAlgn="b"/>
                      <a:r>
                        <a:rPr lang="en-US" sz="900" b="0" i="0" u="none" strike="noStrike">
                          <a:solidFill>
                            <a:srgbClr val="000000"/>
                          </a:solidFill>
                          <a:effectLst/>
                          <a:latin typeface="+mn-lt"/>
                        </a:rPr>
                        <a:t>18</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302</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2</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c>
                  <a:txBody>
                    <a:bodyPr/>
                    <a:lstStyle/>
                    <a:p>
                      <a:pPr algn="r" fontAlgn="b"/>
                      <a:r>
                        <a:rPr lang="en-US" sz="900" b="0" i="0" u="none" strike="noStrike" dirty="0">
                          <a:solidFill>
                            <a:srgbClr val="000000"/>
                          </a:solidFill>
                          <a:effectLst/>
                          <a:latin typeface="+mn-lt"/>
                        </a:rPr>
                        <a:t>           551 </a:t>
                      </a:r>
                    </a:p>
                  </a:txBody>
                  <a:tcPr marL="7620" marR="7620" marT="7620" marB="0" anchor="b"/>
                </a:tc>
                <a:tc>
                  <a:txBody>
                    <a:bodyPr/>
                    <a:lstStyle/>
                    <a:p>
                      <a:pPr algn="r" fontAlgn="b"/>
                      <a:r>
                        <a:rPr lang="en-US" sz="900" b="0" i="0" u="none" strike="noStrike" dirty="0">
                          <a:solidFill>
                            <a:srgbClr val="000000"/>
                          </a:solidFill>
                          <a:effectLst/>
                          <a:latin typeface="+mn-lt"/>
                        </a:rPr>
                        <a:t>           546 </a:t>
                      </a:r>
                    </a:p>
                  </a:txBody>
                  <a:tcPr marL="7620" marR="7620" marT="7620" marB="0" anchor="b"/>
                </a:tc>
                <a:tc>
                  <a:txBody>
                    <a:bodyPr/>
                    <a:lstStyle/>
                    <a:p>
                      <a:pPr algn="r" fontAlgn="b"/>
                      <a:r>
                        <a:rPr lang="en-US" sz="900" b="0" i="0" u="none" strike="noStrike">
                          <a:solidFill>
                            <a:srgbClr val="000000"/>
                          </a:solidFill>
                          <a:effectLst/>
                          <a:latin typeface="+mn-lt"/>
                        </a:rPr>
                        <a:t>-0.9%</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303</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5</a:t>
                      </a:r>
                    </a:p>
                  </a:txBody>
                  <a:tcPr marL="7620" marR="7620" marT="7620" marB="0" anchor="b"/>
                </a:tc>
                <a:tc>
                  <a:txBody>
                    <a:bodyPr/>
                    <a:lstStyle/>
                    <a:p>
                      <a:pPr algn="ct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138</a:t>
                      </a:r>
                    </a:p>
                  </a:txBody>
                  <a:tcPr marL="7620" marR="7620" marT="7620" marB="0" anchor="b"/>
                </a:tc>
                <a:tc>
                  <a:txBody>
                    <a:bodyPr/>
                    <a:lstStyle/>
                    <a:p>
                      <a:pPr algn="r" fontAlgn="b"/>
                      <a:r>
                        <a:rPr lang="en-US" sz="900" b="0" i="0" u="none" strike="noStrike" dirty="0">
                          <a:solidFill>
                            <a:srgbClr val="000000"/>
                          </a:solidFill>
                          <a:effectLst/>
                          <a:latin typeface="+mn-lt"/>
                        </a:rPr>
                        <a:t>       1,130 </a:t>
                      </a:r>
                    </a:p>
                  </a:txBody>
                  <a:tcPr marL="7620" marR="7620" marT="7620" marB="0" anchor="b"/>
                </a:tc>
                <a:tc>
                  <a:txBody>
                    <a:bodyPr/>
                    <a:lstStyle/>
                    <a:p>
                      <a:pPr algn="r" fontAlgn="b"/>
                      <a:r>
                        <a:rPr lang="en-US" sz="900" b="0" i="0" u="none" strike="noStrike" dirty="0">
                          <a:solidFill>
                            <a:srgbClr val="000000"/>
                          </a:solidFill>
                          <a:effectLst/>
                          <a:latin typeface="+mn-lt"/>
                        </a:rPr>
                        <a:t>           515 </a:t>
                      </a:r>
                    </a:p>
                  </a:txBody>
                  <a:tcPr marL="7620" marR="7620" marT="7620" marB="0" anchor="b"/>
                </a:tc>
                <a:tc>
                  <a:txBody>
                    <a:bodyPr/>
                    <a:lstStyle/>
                    <a:p>
                      <a:pPr algn="r" fontAlgn="b"/>
                      <a:r>
                        <a:rPr lang="en-US" sz="900" b="0" i="0" u="none" strike="noStrike">
                          <a:solidFill>
                            <a:srgbClr val="000000"/>
                          </a:solidFill>
                          <a:effectLst/>
                          <a:latin typeface="+mn-lt"/>
                        </a:rPr>
                        <a:t>-54.4%</a:t>
                      </a:r>
                    </a:p>
                  </a:txBody>
                  <a:tcPr marL="7620" marR="7620" marT="7620" marB="0" anchor="b"/>
                </a:tc>
                <a:tc>
                  <a:txBody>
                    <a:bodyPr/>
                    <a:lstStyle/>
                    <a:p>
                      <a:pPr algn="r" fontAlgn="b"/>
                      <a:r>
                        <a:rPr lang="en-US" sz="900" b="0" i="0" u="none" strike="noStrike">
                          <a:solidFill>
                            <a:srgbClr val="000000"/>
                          </a:solidFill>
                          <a:effectLst/>
                          <a:latin typeface="+mn-lt"/>
                        </a:rPr>
                        <a:t>615</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309</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2</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dirty="0">
                          <a:solidFill>
                            <a:srgbClr val="000000"/>
                          </a:solidFill>
                          <a:effectLst/>
                          <a:latin typeface="+mn-lt"/>
                        </a:rPr>
                        <a:t>25</a:t>
                      </a:r>
                    </a:p>
                  </a:txBody>
                  <a:tcPr marL="7620" marR="7620" marT="7620" marB="0" anchor="b"/>
                </a:tc>
                <a:tc>
                  <a:txBody>
                    <a:bodyPr/>
                    <a:lstStyle/>
                    <a:p>
                      <a:pPr algn="r" fontAlgn="b"/>
                      <a:r>
                        <a:rPr lang="en-US" sz="900" b="0" i="0" u="none" strike="noStrike" dirty="0">
                          <a:solidFill>
                            <a:srgbClr val="000000"/>
                          </a:solidFill>
                          <a:effectLst/>
                          <a:latin typeface="+mn-lt"/>
                        </a:rPr>
                        <a:t>           881 </a:t>
                      </a:r>
                    </a:p>
                  </a:txBody>
                  <a:tcPr marL="7620" marR="7620" marT="7620" marB="0" anchor="b"/>
                </a:tc>
                <a:tc>
                  <a:txBody>
                    <a:bodyPr/>
                    <a:lstStyle/>
                    <a:p>
                      <a:pPr algn="r" fontAlgn="b"/>
                      <a:r>
                        <a:rPr lang="en-US" sz="900" b="0" i="0" u="none" strike="noStrike" dirty="0">
                          <a:solidFill>
                            <a:srgbClr val="000000"/>
                          </a:solidFill>
                          <a:effectLst/>
                          <a:latin typeface="+mn-lt"/>
                        </a:rPr>
                        <a:t>           820 </a:t>
                      </a:r>
                    </a:p>
                  </a:txBody>
                  <a:tcPr marL="7620" marR="7620" marT="7620" marB="0" anchor="b"/>
                </a:tc>
                <a:tc>
                  <a:txBody>
                    <a:bodyPr/>
                    <a:lstStyle/>
                    <a:p>
                      <a:pPr algn="r" fontAlgn="b"/>
                      <a:r>
                        <a:rPr lang="en-US" sz="900" b="0" i="0" u="none" strike="noStrike">
                          <a:solidFill>
                            <a:srgbClr val="000000"/>
                          </a:solidFill>
                          <a:effectLst/>
                          <a:latin typeface="+mn-lt"/>
                        </a:rPr>
                        <a:t>-6.9%</a:t>
                      </a:r>
                    </a:p>
                  </a:txBody>
                  <a:tcPr marL="7620" marR="7620" marT="7620" marB="0" anchor="b"/>
                </a:tc>
                <a:tc>
                  <a:txBody>
                    <a:bodyPr/>
                    <a:lstStyle/>
                    <a:p>
                      <a:pPr algn="r" fontAlgn="b"/>
                      <a:r>
                        <a:rPr lang="en-US" sz="900" b="0" i="0" u="none" strike="noStrike">
                          <a:solidFill>
                            <a:srgbClr val="000000"/>
                          </a:solidFill>
                          <a:effectLst/>
                          <a:latin typeface="+mn-lt"/>
                        </a:rPr>
                        <a:t>61</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318</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3</a:t>
                      </a:r>
                    </a:p>
                  </a:txBody>
                  <a:tcPr marL="7620" marR="7620" marT="762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32</a:t>
                      </a:r>
                    </a:p>
                  </a:txBody>
                  <a:tcPr marL="7620" marR="7620" marT="7620" marB="0" anchor="b"/>
                </a:tc>
                <a:tc>
                  <a:txBody>
                    <a:bodyPr/>
                    <a:lstStyle/>
                    <a:p>
                      <a:pPr algn="r" fontAlgn="b"/>
                      <a:r>
                        <a:rPr lang="en-US" sz="900" b="0" i="0" u="none" strike="noStrike" dirty="0">
                          <a:solidFill>
                            <a:srgbClr val="000000"/>
                          </a:solidFill>
                          <a:effectLst/>
                          <a:latin typeface="+mn-lt"/>
                        </a:rPr>
                        <a:t>       2,402 </a:t>
                      </a:r>
                    </a:p>
                  </a:txBody>
                  <a:tcPr marL="7620" marR="7620" marT="7620" marB="0" anchor="b"/>
                </a:tc>
                <a:tc>
                  <a:txBody>
                    <a:bodyPr/>
                    <a:lstStyle/>
                    <a:p>
                      <a:pPr algn="r" fontAlgn="b"/>
                      <a:r>
                        <a:rPr lang="en-US" sz="900" b="0" i="0" u="none" strike="noStrike" dirty="0">
                          <a:solidFill>
                            <a:srgbClr val="000000"/>
                          </a:solidFill>
                          <a:effectLst/>
                          <a:latin typeface="+mn-lt"/>
                        </a:rPr>
                        <a:t>           926 </a:t>
                      </a:r>
                    </a:p>
                  </a:txBody>
                  <a:tcPr marL="7620" marR="7620" marT="7620" marB="0" anchor="b"/>
                </a:tc>
                <a:tc>
                  <a:txBody>
                    <a:bodyPr/>
                    <a:lstStyle/>
                    <a:p>
                      <a:pPr algn="r" fontAlgn="b"/>
                      <a:r>
                        <a:rPr lang="en-US" sz="900" b="0" i="0" u="none" strike="noStrike">
                          <a:solidFill>
                            <a:srgbClr val="000000"/>
                          </a:solidFill>
                          <a:effectLst/>
                          <a:latin typeface="+mn-lt"/>
                        </a:rPr>
                        <a:t>-61.5%</a:t>
                      </a:r>
                    </a:p>
                  </a:txBody>
                  <a:tcPr marL="7620" marR="7620" marT="7620" marB="0" anchor="b"/>
                </a:tc>
                <a:tc>
                  <a:txBody>
                    <a:bodyPr/>
                    <a:lstStyle/>
                    <a:p>
                      <a:pPr algn="r" fontAlgn="b"/>
                      <a:r>
                        <a:rPr lang="en-US" sz="900" b="0" i="0" u="none" strike="noStrike">
                          <a:solidFill>
                            <a:srgbClr val="000000"/>
                          </a:solidFill>
                          <a:effectLst/>
                          <a:latin typeface="+mn-lt"/>
                        </a:rPr>
                        <a:t>1476</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322</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2</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c>
                  <a:txBody>
                    <a:bodyPr/>
                    <a:lstStyle/>
                    <a:p>
                      <a:pPr algn="r" fontAlgn="b"/>
                      <a:r>
                        <a:rPr lang="en-US" sz="900" b="0" i="0" u="none" strike="noStrike" dirty="0">
                          <a:solidFill>
                            <a:srgbClr val="000000"/>
                          </a:solidFill>
                          <a:effectLst/>
                          <a:latin typeface="+mn-lt"/>
                        </a:rPr>
                        <a:t>       2,243 </a:t>
                      </a:r>
                    </a:p>
                  </a:txBody>
                  <a:tcPr marL="7620" marR="7620" marT="7620" marB="0" anchor="b"/>
                </a:tc>
                <a:tc>
                  <a:txBody>
                    <a:bodyPr/>
                    <a:lstStyle/>
                    <a:p>
                      <a:pPr algn="r" fontAlgn="b"/>
                      <a:r>
                        <a:rPr lang="en-US" sz="900" b="0" i="0" u="none" strike="noStrike" dirty="0">
                          <a:solidFill>
                            <a:srgbClr val="000000"/>
                          </a:solidFill>
                          <a:effectLst/>
                          <a:latin typeface="+mn-lt"/>
                        </a:rPr>
                        <a:t>       2,175 </a:t>
                      </a:r>
                    </a:p>
                  </a:txBody>
                  <a:tcPr marL="7620" marR="7620" marT="7620" marB="0" anchor="b"/>
                </a:tc>
                <a:tc>
                  <a:txBody>
                    <a:bodyPr/>
                    <a:lstStyle/>
                    <a:p>
                      <a:pPr algn="r" fontAlgn="b"/>
                      <a:r>
                        <a:rPr lang="en-US" sz="900" b="0" i="0" u="none" strike="noStrike">
                          <a:solidFill>
                            <a:srgbClr val="000000"/>
                          </a:solidFill>
                          <a:effectLst/>
                          <a:latin typeface="+mn-lt"/>
                        </a:rPr>
                        <a:t>-3.0%</a:t>
                      </a:r>
                    </a:p>
                  </a:txBody>
                  <a:tcPr marL="7620" marR="7620" marT="7620" marB="0" anchor="b"/>
                </a:tc>
                <a:tc>
                  <a:txBody>
                    <a:bodyPr/>
                    <a:lstStyle/>
                    <a:p>
                      <a:pPr algn="r" fontAlgn="b"/>
                      <a:r>
                        <a:rPr lang="en-US" sz="900" b="0" i="0" u="none" strike="noStrike">
                          <a:solidFill>
                            <a:srgbClr val="000000"/>
                          </a:solidFill>
                          <a:effectLst/>
                          <a:latin typeface="+mn-lt"/>
                        </a:rPr>
                        <a:t>68</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330</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6</a:t>
                      </a:r>
                    </a:p>
                  </a:txBody>
                  <a:tcPr marL="7620" marR="7620" marT="7620" marB="0" anchor="b"/>
                </a:tc>
                <a:tc>
                  <a:txBody>
                    <a:bodyPr/>
                    <a:lstStyle/>
                    <a:p>
                      <a:pPr algn="ctr" fontAlgn="b"/>
                      <a:r>
                        <a:rPr lang="en-US" sz="900" b="0" i="0" u="none" strike="noStrike" dirty="0">
                          <a:solidFill>
                            <a:srgbClr val="000000"/>
                          </a:solidFill>
                          <a:effectLst/>
                          <a:latin typeface="+mn-lt"/>
                        </a:rPr>
                        <a:t>2</a:t>
                      </a:r>
                    </a:p>
                  </a:txBody>
                  <a:tcPr marL="7620" marR="7620" marT="7620" marB="0" anchor="b"/>
                </a:tc>
                <a:tc>
                  <a:txBody>
                    <a:bodyPr/>
                    <a:lstStyle/>
                    <a:p>
                      <a:pPr algn="r" fontAlgn="b"/>
                      <a:r>
                        <a:rPr lang="en-US" sz="900" b="0" i="0" u="none" strike="noStrike">
                          <a:solidFill>
                            <a:srgbClr val="000000"/>
                          </a:solidFill>
                          <a:effectLst/>
                          <a:latin typeface="+mn-lt"/>
                        </a:rPr>
                        <a:t>16</a:t>
                      </a:r>
                    </a:p>
                  </a:txBody>
                  <a:tcPr marL="7620" marR="7620" marT="7620" marB="0" anchor="b"/>
                </a:tc>
                <a:tc>
                  <a:txBody>
                    <a:bodyPr/>
                    <a:lstStyle/>
                    <a:p>
                      <a:pPr algn="r" fontAlgn="b"/>
                      <a:r>
                        <a:rPr lang="en-US" sz="900" b="0" i="0" u="none" strike="noStrike" dirty="0">
                          <a:solidFill>
                            <a:srgbClr val="000000"/>
                          </a:solidFill>
                          <a:effectLst/>
                          <a:latin typeface="+mn-lt"/>
                        </a:rPr>
                        <a:t>       1,223 </a:t>
                      </a:r>
                    </a:p>
                  </a:txBody>
                  <a:tcPr marL="7620" marR="7620" marT="7620" marB="0" anchor="b"/>
                </a:tc>
                <a:tc>
                  <a:txBody>
                    <a:bodyPr/>
                    <a:lstStyle/>
                    <a:p>
                      <a:pPr algn="r" fontAlgn="b"/>
                      <a:r>
                        <a:rPr lang="en-US" sz="900" b="0" i="0" u="none" strike="noStrike" dirty="0">
                          <a:solidFill>
                            <a:srgbClr val="000000"/>
                          </a:solidFill>
                          <a:effectLst/>
                          <a:latin typeface="+mn-lt"/>
                        </a:rPr>
                        <a:t>           948 </a:t>
                      </a:r>
                    </a:p>
                  </a:txBody>
                  <a:tcPr marL="7620" marR="7620" marT="7620" marB="0" anchor="b"/>
                </a:tc>
                <a:tc>
                  <a:txBody>
                    <a:bodyPr/>
                    <a:lstStyle/>
                    <a:p>
                      <a:pPr algn="r" fontAlgn="b"/>
                      <a:r>
                        <a:rPr lang="en-US" sz="900" b="0" i="0" u="none" strike="noStrike">
                          <a:solidFill>
                            <a:srgbClr val="000000"/>
                          </a:solidFill>
                          <a:effectLst/>
                          <a:latin typeface="+mn-lt"/>
                        </a:rPr>
                        <a:t>-22.5%</a:t>
                      </a:r>
                    </a:p>
                  </a:txBody>
                  <a:tcPr marL="7620" marR="7620" marT="7620" marB="0" anchor="b"/>
                </a:tc>
                <a:tc>
                  <a:txBody>
                    <a:bodyPr/>
                    <a:lstStyle/>
                    <a:p>
                      <a:pPr algn="r" fontAlgn="b"/>
                      <a:r>
                        <a:rPr lang="en-US" sz="900" b="0" i="0" u="none" strike="noStrike">
                          <a:solidFill>
                            <a:srgbClr val="000000"/>
                          </a:solidFill>
                          <a:effectLst/>
                          <a:latin typeface="+mn-lt"/>
                        </a:rPr>
                        <a:t>275</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331</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4</a:t>
                      </a:r>
                    </a:p>
                  </a:txBody>
                  <a:tcPr marL="7620" marR="7620" marT="762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dirty="0">
                          <a:solidFill>
                            <a:srgbClr val="000000"/>
                          </a:solidFill>
                          <a:effectLst/>
                          <a:latin typeface="+mn-lt"/>
                        </a:rPr>
                        <a:t>33</a:t>
                      </a:r>
                    </a:p>
                  </a:txBody>
                  <a:tcPr marL="7620" marR="7620" marT="7620" marB="0" anchor="b"/>
                </a:tc>
                <a:tc>
                  <a:txBody>
                    <a:bodyPr/>
                    <a:lstStyle/>
                    <a:p>
                      <a:pPr algn="r" fontAlgn="b"/>
                      <a:r>
                        <a:rPr lang="en-US" sz="900" b="0" i="0" u="none" strike="noStrike" dirty="0">
                          <a:solidFill>
                            <a:srgbClr val="000000"/>
                          </a:solidFill>
                          <a:effectLst/>
                          <a:latin typeface="+mn-lt"/>
                        </a:rPr>
                        <a:t>       1,142 </a:t>
                      </a:r>
                    </a:p>
                  </a:txBody>
                  <a:tcPr marL="7620" marR="7620" marT="7620" marB="0" anchor="b"/>
                </a:tc>
                <a:tc>
                  <a:txBody>
                    <a:bodyPr/>
                    <a:lstStyle/>
                    <a:p>
                      <a:pPr algn="r" fontAlgn="b"/>
                      <a:r>
                        <a:rPr lang="en-US" sz="900" b="0" i="0" u="none" strike="noStrike" dirty="0">
                          <a:solidFill>
                            <a:srgbClr val="000000"/>
                          </a:solidFill>
                          <a:effectLst/>
                          <a:latin typeface="+mn-lt"/>
                        </a:rPr>
                        <a:t>       1,080 </a:t>
                      </a:r>
                    </a:p>
                  </a:txBody>
                  <a:tcPr marL="7620" marR="7620" marT="7620" marB="0" anchor="b"/>
                </a:tc>
                <a:tc>
                  <a:txBody>
                    <a:bodyPr/>
                    <a:lstStyle/>
                    <a:p>
                      <a:pPr algn="r" fontAlgn="b"/>
                      <a:r>
                        <a:rPr lang="en-US" sz="900" b="0" i="0" u="none" strike="noStrike">
                          <a:solidFill>
                            <a:srgbClr val="000000"/>
                          </a:solidFill>
                          <a:effectLst/>
                          <a:latin typeface="+mn-lt"/>
                        </a:rPr>
                        <a:t>-5.4%</a:t>
                      </a:r>
                    </a:p>
                  </a:txBody>
                  <a:tcPr marL="7620" marR="7620" marT="7620" marB="0" anchor="b"/>
                </a:tc>
                <a:tc>
                  <a:txBody>
                    <a:bodyPr/>
                    <a:lstStyle/>
                    <a:p>
                      <a:pPr algn="r" fontAlgn="b"/>
                      <a:r>
                        <a:rPr lang="en-US" sz="900" b="0" i="0" u="none" strike="noStrike">
                          <a:solidFill>
                            <a:srgbClr val="000000"/>
                          </a:solidFill>
                          <a:effectLst/>
                          <a:latin typeface="+mn-lt"/>
                        </a:rPr>
                        <a:t>62</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332</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4</a:t>
                      </a:r>
                    </a:p>
                  </a:txBody>
                  <a:tcPr marL="7620" marR="7620" marT="762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19</a:t>
                      </a:r>
                    </a:p>
                  </a:txBody>
                  <a:tcPr marL="7620" marR="7620" marT="7620" marB="0" anchor="b"/>
                </a:tc>
                <a:tc>
                  <a:txBody>
                    <a:bodyPr/>
                    <a:lstStyle/>
                    <a:p>
                      <a:pPr algn="r" fontAlgn="b"/>
                      <a:r>
                        <a:rPr lang="en-US" sz="900" b="0" i="0" u="none" strike="noStrike" dirty="0">
                          <a:solidFill>
                            <a:srgbClr val="000000"/>
                          </a:solidFill>
                          <a:effectLst/>
                          <a:latin typeface="+mn-lt"/>
                        </a:rPr>
                        <a:t>           629 </a:t>
                      </a:r>
                    </a:p>
                  </a:txBody>
                  <a:tcPr marL="7620" marR="7620" marT="7620" marB="0" anchor="b"/>
                </a:tc>
                <a:tc>
                  <a:txBody>
                    <a:bodyPr/>
                    <a:lstStyle/>
                    <a:p>
                      <a:pPr algn="r" fontAlgn="b"/>
                      <a:r>
                        <a:rPr lang="en-US" sz="900" b="0" i="0" u="none" strike="noStrike" dirty="0">
                          <a:solidFill>
                            <a:srgbClr val="000000"/>
                          </a:solidFill>
                          <a:effectLst/>
                          <a:latin typeface="+mn-lt"/>
                        </a:rPr>
                        <a:t>           477 </a:t>
                      </a:r>
                    </a:p>
                  </a:txBody>
                  <a:tcPr marL="7620" marR="7620" marT="7620" marB="0" anchor="b"/>
                </a:tc>
                <a:tc>
                  <a:txBody>
                    <a:bodyPr/>
                    <a:lstStyle/>
                    <a:p>
                      <a:pPr algn="r" fontAlgn="b"/>
                      <a:r>
                        <a:rPr lang="en-US" sz="900" b="0" i="0" u="none" strike="noStrike">
                          <a:solidFill>
                            <a:srgbClr val="000000"/>
                          </a:solidFill>
                          <a:effectLst/>
                          <a:latin typeface="+mn-lt"/>
                        </a:rPr>
                        <a:t>-24.2%</a:t>
                      </a:r>
                    </a:p>
                  </a:txBody>
                  <a:tcPr marL="7620" marR="7620" marT="7620" marB="0" anchor="b"/>
                </a:tc>
                <a:tc>
                  <a:txBody>
                    <a:bodyPr/>
                    <a:lstStyle/>
                    <a:p>
                      <a:pPr algn="r" fontAlgn="b"/>
                      <a:r>
                        <a:rPr lang="en-US" sz="900" b="0" i="0" u="none" strike="noStrike">
                          <a:solidFill>
                            <a:srgbClr val="000000"/>
                          </a:solidFill>
                          <a:effectLst/>
                          <a:latin typeface="+mn-lt"/>
                        </a:rPr>
                        <a:t>152</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356</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2</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dirty="0">
                          <a:solidFill>
                            <a:srgbClr val="000000"/>
                          </a:solidFill>
                          <a:effectLst/>
                          <a:latin typeface="+mn-lt"/>
                        </a:rPr>
                        <a:t>           581 </a:t>
                      </a:r>
                    </a:p>
                  </a:txBody>
                  <a:tcPr marL="7620" marR="7620" marT="7620" marB="0" anchor="b"/>
                </a:tc>
                <a:tc>
                  <a:txBody>
                    <a:bodyPr/>
                    <a:lstStyle/>
                    <a:p>
                      <a:pPr algn="r" fontAlgn="b"/>
                      <a:r>
                        <a:rPr lang="en-US" sz="900" b="0" i="0" u="none" strike="noStrike" dirty="0">
                          <a:solidFill>
                            <a:srgbClr val="000000"/>
                          </a:solidFill>
                          <a:effectLst/>
                          <a:latin typeface="+mn-lt"/>
                        </a:rPr>
                        <a:t>           567 </a:t>
                      </a:r>
                    </a:p>
                  </a:txBody>
                  <a:tcPr marL="7620" marR="7620" marT="7620" marB="0" anchor="b"/>
                </a:tc>
                <a:tc>
                  <a:txBody>
                    <a:bodyPr/>
                    <a:lstStyle/>
                    <a:p>
                      <a:pPr algn="r" fontAlgn="b"/>
                      <a:r>
                        <a:rPr lang="en-US" sz="900" b="0" i="0" u="none" strike="noStrike" dirty="0">
                          <a:solidFill>
                            <a:srgbClr val="000000"/>
                          </a:solidFill>
                          <a:effectLst/>
                          <a:latin typeface="+mn-lt"/>
                        </a:rPr>
                        <a:t>-2.4%</a:t>
                      </a:r>
                    </a:p>
                  </a:txBody>
                  <a:tcPr marL="7620" marR="7620" marT="7620" marB="0" anchor="b"/>
                </a:tc>
                <a:tc>
                  <a:txBody>
                    <a:bodyPr/>
                    <a:lstStyle/>
                    <a:p>
                      <a:pPr algn="r" fontAlgn="b"/>
                      <a:r>
                        <a:rPr lang="en-US" sz="900" b="0" i="0" u="none" strike="noStrike">
                          <a:solidFill>
                            <a:srgbClr val="000000"/>
                          </a:solidFill>
                          <a:effectLst/>
                          <a:latin typeface="+mn-lt"/>
                        </a:rPr>
                        <a:t>14</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364</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c>
                  <a:txBody>
                    <a:bodyPr/>
                    <a:lstStyle/>
                    <a:p>
                      <a:pPr algn="r" fontAlgn="b"/>
                      <a:r>
                        <a:rPr lang="en-US" sz="900" b="0" i="0" u="none" strike="noStrike" dirty="0">
                          <a:solidFill>
                            <a:srgbClr val="000000"/>
                          </a:solidFill>
                          <a:effectLst/>
                          <a:latin typeface="+mn-lt"/>
                        </a:rPr>
                        <a:t>       2,043 </a:t>
                      </a:r>
                    </a:p>
                  </a:txBody>
                  <a:tcPr marL="7620" marR="7620" marT="7620" marB="0" anchor="b"/>
                </a:tc>
                <a:tc>
                  <a:txBody>
                    <a:bodyPr/>
                    <a:lstStyle/>
                    <a:p>
                      <a:pPr algn="r" fontAlgn="b"/>
                      <a:r>
                        <a:rPr lang="en-US" sz="900" b="0" i="0" u="none" strike="noStrike" dirty="0">
                          <a:solidFill>
                            <a:srgbClr val="000000"/>
                          </a:solidFill>
                          <a:effectLst/>
                          <a:latin typeface="+mn-lt"/>
                        </a:rPr>
                        <a:t>       2,043 </a:t>
                      </a:r>
                    </a:p>
                  </a:txBody>
                  <a:tcPr marL="7620" marR="7620" marT="7620" marB="0" anchor="b"/>
                </a:tc>
                <a:tc>
                  <a:txBody>
                    <a:bodyPr/>
                    <a:lstStyle/>
                    <a:p>
                      <a:pPr algn="r" fontAlgn="b"/>
                      <a:r>
                        <a:rPr lang="en-US" sz="900" b="0" i="0" u="none" strike="noStrike" dirty="0">
                          <a:solidFill>
                            <a:srgbClr val="000000"/>
                          </a:solidFill>
                          <a:effectLst/>
                          <a:latin typeface="+mn-lt"/>
                        </a:rPr>
                        <a:t>0.0%</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381</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dirty="0">
                          <a:solidFill>
                            <a:srgbClr val="000000"/>
                          </a:solidFill>
                          <a:effectLst/>
                          <a:latin typeface="+mn-lt"/>
                        </a:rPr>
                        <a:t>       3,669 </a:t>
                      </a:r>
                    </a:p>
                  </a:txBody>
                  <a:tcPr marL="7620" marR="7620" marT="7620" marB="0" anchor="b"/>
                </a:tc>
                <a:tc>
                  <a:txBody>
                    <a:bodyPr/>
                    <a:lstStyle/>
                    <a:p>
                      <a:pPr algn="r" fontAlgn="b"/>
                      <a:r>
                        <a:rPr lang="en-US" sz="900" b="0" i="0" u="none" strike="noStrike" dirty="0">
                          <a:solidFill>
                            <a:srgbClr val="000000"/>
                          </a:solidFill>
                          <a:effectLst/>
                          <a:latin typeface="+mn-lt"/>
                        </a:rPr>
                        <a:t>       3,631 </a:t>
                      </a:r>
                    </a:p>
                  </a:txBody>
                  <a:tcPr marL="7620" marR="7620" marT="7620" marB="0" anchor="b"/>
                </a:tc>
                <a:tc>
                  <a:txBody>
                    <a:bodyPr/>
                    <a:lstStyle/>
                    <a:p>
                      <a:pPr algn="r" fontAlgn="b"/>
                      <a:r>
                        <a:rPr lang="en-US" sz="900" b="0" i="0" u="none" strike="noStrike" dirty="0">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38</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386</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1</a:t>
                      </a:r>
                    </a:p>
                  </a:txBody>
                  <a:tcPr marL="7620" marR="7620" marT="7620" marB="0" anchor="b"/>
                </a:tc>
                <a:tc>
                  <a:txBody>
                    <a:bodyPr/>
                    <a:lstStyle/>
                    <a:p>
                      <a:pPr algn="ct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       1,423 </a:t>
                      </a:r>
                    </a:p>
                  </a:txBody>
                  <a:tcPr marL="7620" marR="7620" marT="7620" marB="0" anchor="b"/>
                </a:tc>
                <a:tc>
                  <a:txBody>
                    <a:bodyPr/>
                    <a:lstStyle/>
                    <a:p>
                      <a:pPr algn="r" fontAlgn="b"/>
                      <a:r>
                        <a:rPr lang="en-US" sz="900" b="0" i="0" u="none" strike="noStrike" dirty="0">
                          <a:solidFill>
                            <a:srgbClr val="000000"/>
                          </a:solidFill>
                          <a:effectLst/>
                          <a:latin typeface="+mn-lt"/>
                        </a:rPr>
                        <a:t>       1,344 </a:t>
                      </a:r>
                    </a:p>
                  </a:txBody>
                  <a:tcPr marL="7620" marR="7620" marT="7620" marB="0" anchor="b"/>
                </a:tc>
                <a:tc>
                  <a:txBody>
                    <a:bodyPr/>
                    <a:lstStyle/>
                    <a:p>
                      <a:pPr algn="r" fontAlgn="b"/>
                      <a:r>
                        <a:rPr lang="en-US" sz="900" b="0" i="0" u="none" strike="noStrike">
                          <a:solidFill>
                            <a:srgbClr val="000000"/>
                          </a:solidFill>
                          <a:effectLst/>
                          <a:latin typeface="+mn-lt"/>
                        </a:rPr>
                        <a:t>-5.6%</a:t>
                      </a:r>
                    </a:p>
                  </a:txBody>
                  <a:tcPr marL="7620" marR="7620" marT="7620" marB="0" anchor="b"/>
                </a:tc>
                <a:tc>
                  <a:txBody>
                    <a:bodyPr/>
                    <a:lstStyle/>
                    <a:p>
                      <a:pPr algn="r" fontAlgn="b"/>
                      <a:r>
                        <a:rPr lang="en-US" sz="900" b="0" i="0" u="none" strike="noStrike" dirty="0">
                          <a:solidFill>
                            <a:srgbClr val="000000"/>
                          </a:solidFill>
                          <a:effectLst/>
                          <a:latin typeface="+mn-lt"/>
                        </a:rPr>
                        <a:t>79</a:t>
                      </a:r>
                    </a:p>
                  </a:txBody>
                  <a:tcPr marL="7620" marR="7620" marT="7620" marB="0" anchor="b"/>
                </a:tc>
              </a:tr>
              <a:tr h="207167">
                <a:tc>
                  <a:txBody>
                    <a:bodyPr/>
                    <a:lstStyle/>
                    <a:p>
                      <a:pPr marL="0" marR="0" algn="ctr">
                        <a:lnSpc>
                          <a:spcPts val="1200"/>
                        </a:lnSpc>
                        <a:spcBef>
                          <a:spcPts val="0"/>
                        </a:spcBef>
                        <a:spcAft>
                          <a:spcPts val="0"/>
                        </a:spcAft>
                        <a:tabLst>
                          <a:tab pos="180340" algn="l"/>
                          <a:tab pos="457200" algn="l"/>
                        </a:tabLst>
                      </a:pPr>
                      <a:r>
                        <a:rPr lang="en-US" sz="900" kern="0">
                          <a:effectLst/>
                        </a:rPr>
                        <a:t>626</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0</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c>
                  <a:txBody>
                    <a:bodyPr/>
                    <a:lstStyle/>
                    <a:p>
                      <a:pPr algn="r" fontAlgn="b"/>
                      <a:r>
                        <a:rPr lang="en-US" sz="900" b="0" i="0" u="none" strike="noStrike" dirty="0">
                          <a:solidFill>
                            <a:srgbClr val="000000"/>
                          </a:solidFill>
                          <a:effectLst/>
                          <a:latin typeface="+mn-lt"/>
                        </a:rPr>
                        <a:t>           346 </a:t>
                      </a:r>
                    </a:p>
                  </a:txBody>
                  <a:tcPr marL="7620" marR="7620" marT="7620" marB="0" anchor="b"/>
                </a:tc>
                <a:tc>
                  <a:txBody>
                    <a:bodyPr/>
                    <a:lstStyle/>
                    <a:p>
                      <a:pPr algn="r" fontAlgn="b"/>
                      <a:r>
                        <a:rPr lang="en-US" sz="900" b="0" i="0" u="none" strike="noStrike" dirty="0">
                          <a:solidFill>
                            <a:srgbClr val="000000"/>
                          </a:solidFill>
                          <a:effectLst/>
                          <a:latin typeface="+mn-lt"/>
                        </a:rPr>
                        <a:t>           346 </a:t>
                      </a:r>
                    </a:p>
                  </a:txBody>
                  <a:tcPr marL="7620" marR="7620" marT="7620" marB="0" anchor="b"/>
                </a:tc>
                <a:tc>
                  <a:txBody>
                    <a:bodyPr/>
                    <a:lstStyle/>
                    <a:p>
                      <a:pPr algn="r" fontAlgn="b"/>
                      <a:r>
                        <a:rPr lang="en-US" sz="900" b="0" i="0" u="none" strike="noStrike">
                          <a:solidFill>
                            <a:srgbClr val="000000"/>
                          </a:solidFill>
                          <a:effectLst/>
                          <a:latin typeface="+mn-lt"/>
                        </a:rPr>
                        <a:t>0.0%</a:t>
                      </a:r>
                    </a:p>
                  </a:txBody>
                  <a:tcPr marL="7620" marR="7620" marT="7620" marB="0" anchor="b"/>
                </a:tc>
                <a:tc>
                  <a:txBody>
                    <a:bodyPr/>
                    <a:lstStyle/>
                    <a:p>
                      <a:pPr algn="r" fontAlgn="b"/>
                      <a:r>
                        <a:rPr lang="en-US" sz="900" b="0" i="0" u="none" strike="noStrike" dirty="0">
                          <a:solidFill>
                            <a:srgbClr val="000000"/>
                          </a:solidFill>
                          <a:effectLst/>
                          <a:latin typeface="+mn-lt"/>
                        </a:rPr>
                        <a:t>0</a:t>
                      </a:r>
                    </a:p>
                  </a:txBody>
                  <a:tcPr marL="7620" marR="7620" marT="7620" marB="0" anchor="b"/>
                </a:tc>
              </a:tr>
              <a:tr h="217526">
                <a:tc>
                  <a:txBody>
                    <a:bodyPr/>
                    <a:lstStyle/>
                    <a:p>
                      <a:pPr marL="0" marR="0" algn="ctr">
                        <a:lnSpc>
                          <a:spcPts val="1200"/>
                        </a:lnSpc>
                        <a:spcBef>
                          <a:spcPts val="0"/>
                        </a:spcBef>
                        <a:spcAft>
                          <a:spcPts val="0"/>
                        </a:spcAft>
                        <a:tabLst>
                          <a:tab pos="180340" algn="l"/>
                          <a:tab pos="457200" algn="l"/>
                        </a:tabLst>
                      </a:pPr>
                      <a:r>
                        <a:rPr lang="en-US" sz="900" kern="0">
                          <a:effectLst/>
                        </a:rPr>
                        <a:t>757</a:t>
                      </a:r>
                      <a:endParaRPr lang="en-US" sz="900" kern="900">
                        <a:effectLst/>
                        <a:latin typeface="Arial"/>
                        <a:ea typeface="Arial"/>
                        <a:cs typeface="Times New Roman"/>
                      </a:endParaRPr>
                    </a:p>
                  </a:txBody>
                  <a:tcPr marL="66686" marR="66686" marT="0" marB="0" anchor="b"/>
                </a:tc>
                <a:tc>
                  <a:txBody>
                    <a:bodyPr/>
                    <a:lstStyle/>
                    <a:p>
                      <a:pPr algn="ctr" fontAlgn="b"/>
                      <a:r>
                        <a:rPr lang="en-US" sz="900" b="0" i="0" u="none" strike="noStrike">
                          <a:solidFill>
                            <a:srgbClr val="000000"/>
                          </a:solidFill>
                          <a:effectLst/>
                          <a:latin typeface="+mn-lt"/>
                        </a:rPr>
                        <a:t>0</a:t>
                      </a:r>
                    </a:p>
                  </a:txBody>
                  <a:tcPr marL="7620" marR="7620" marT="7620" marB="0" anchor="b"/>
                </a:tc>
                <a:tc>
                  <a:txBody>
                    <a:bodyPr/>
                    <a:lstStyle/>
                    <a:p>
                      <a:pPr algn="ctr" fontAlgn="b"/>
                      <a:r>
                        <a:rPr lang="en-US" sz="900" b="0" i="0" u="none" strike="noStrike" dirty="0">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c>
                  <a:txBody>
                    <a:bodyPr/>
                    <a:lstStyle/>
                    <a:p>
                      <a:pPr algn="r" fontAlgn="b"/>
                      <a:r>
                        <a:rPr lang="en-US" sz="900" b="0" i="0" u="none" strike="noStrike" dirty="0">
                          <a:solidFill>
                            <a:srgbClr val="000000"/>
                          </a:solidFill>
                          <a:effectLst/>
                          <a:latin typeface="+mn-lt"/>
                        </a:rPr>
                        <a:t>           210 </a:t>
                      </a:r>
                    </a:p>
                  </a:txBody>
                  <a:tcPr marL="7620" marR="7620" marT="7620" marB="0" anchor="b"/>
                </a:tc>
                <a:tc>
                  <a:txBody>
                    <a:bodyPr/>
                    <a:lstStyle/>
                    <a:p>
                      <a:pPr algn="r" fontAlgn="b"/>
                      <a:r>
                        <a:rPr lang="en-US" sz="900" b="0" i="0" u="none" strike="noStrike" dirty="0">
                          <a:solidFill>
                            <a:srgbClr val="000000"/>
                          </a:solidFill>
                          <a:effectLst/>
                          <a:latin typeface="+mn-lt"/>
                        </a:rPr>
                        <a:t>           210 </a:t>
                      </a:r>
                    </a:p>
                  </a:txBody>
                  <a:tcPr marL="7620" marR="7620" marT="7620" marB="0" anchor="b"/>
                </a:tc>
                <a:tc>
                  <a:txBody>
                    <a:bodyPr/>
                    <a:lstStyle/>
                    <a:p>
                      <a:pPr algn="r" fontAlgn="b"/>
                      <a:r>
                        <a:rPr lang="en-US" sz="900" b="0" i="0" u="none" strike="noStrike">
                          <a:solidFill>
                            <a:srgbClr val="000000"/>
                          </a:solidFill>
                          <a:effectLst/>
                          <a:latin typeface="+mn-lt"/>
                        </a:rPr>
                        <a:t>0.0%</a:t>
                      </a:r>
                    </a:p>
                  </a:txBody>
                  <a:tcPr marL="7620" marR="7620" marT="7620" marB="0" anchor="b"/>
                </a:tc>
                <a:tc>
                  <a:txBody>
                    <a:bodyPr/>
                    <a:lstStyle/>
                    <a:p>
                      <a:pPr algn="r" fontAlgn="b"/>
                      <a:r>
                        <a:rPr lang="en-US" sz="900" b="0" i="0" u="none" strike="noStrike" dirty="0">
                          <a:solidFill>
                            <a:srgbClr val="000000"/>
                          </a:solidFill>
                          <a:effectLst/>
                          <a:latin typeface="+mn-lt"/>
                        </a:rPr>
                        <a:t>0</a:t>
                      </a:r>
                    </a:p>
                  </a:txBody>
                  <a:tcPr marL="7620" marR="7620" marT="7620" marB="0" anchor="b"/>
                </a:tc>
              </a:tr>
            </a:tbl>
          </a:graphicData>
        </a:graphic>
      </p:graphicFrame>
    </p:spTree>
    <p:extLst>
      <p:ext uri="{BB962C8B-B14F-4D97-AF65-F5344CB8AC3E}">
        <p14:creationId xmlns:p14="http://schemas.microsoft.com/office/powerpoint/2010/main" val="3209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a:t>
            </a:r>
            <a:r>
              <a:rPr lang="en-US" dirty="0" smtClean="0"/>
              <a:t>Pace Final Reroutes – Impact Analysis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6669982"/>
              </p:ext>
            </p:extLst>
          </p:nvPr>
        </p:nvGraphicFramePr>
        <p:xfrm>
          <a:off x="457200" y="1371601"/>
          <a:ext cx="8229600" cy="5303394"/>
        </p:xfrm>
        <a:graphic>
          <a:graphicData uri="http://schemas.openxmlformats.org/drawingml/2006/table">
            <a:tbl>
              <a:tblPr firstRow="1" firstCol="1" bandRow="1">
                <a:tableStyleId>{5C22544A-7EE6-4342-B048-85BDC9FD1C3A}</a:tableStyleId>
              </a:tblPr>
              <a:tblGrid>
                <a:gridCol w="798022"/>
                <a:gridCol w="847898"/>
                <a:gridCol w="847898"/>
                <a:gridCol w="847898"/>
                <a:gridCol w="847898"/>
                <a:gridCol w="847898"/>
                <a:gridCol w="798022"/>
                <a:gridCol w="798022"/>
                <a:gridCol w="798022"/>
                <a:gridCol w="798022"/>
              </a:tblGrid>
              <a:tr h="239485">
                <a:tc>
                  <a:txBody>
                    <a:bodyPr/>
                    <a:lstStyle/>
                    <a:p>
                      <a:pPr marL="0" marR="0" algn="ctr">
                        <a:lnSpc>
                          <a:spcPts val="1200"/>
                        </a:lnSpc>
                        <a:spcBef>
                          <a:spcPts val="0"/>
                        </a:spcBef>
                        <a:spcAft>
                          <a:spcPts val="0"/>
                        </a:spcAft>
                        <a:tabLst>
                          <a:tab pos="180340" algn="l"/>
                          <a:tab pos="457200" algn="l"/>
                        </a:tabLst>
                      </a:pPr>
                      <a:r>
                        <a:rPr lang="en-US" sz="900" b="0" kern="0" dirty="0">
                          <a:effectLst/>
                        </a:rPr>
                        <a:t> </a:t>
                      </a:r>
                      <a:endParaRPr lang="en-US" sz="900" b="0" kern="900" dirty="0">
                        <a:effectLst/>
                        <a:latin typeface="Arial"/>
                        <a:ea typeface="Arial"/>
                        <a:cs typeface="Times New Roman"/>
                      </a:endParaRPr>
                    </a:p>
                  </a:txBody>
                  <a:tcPr marL="68580" marR="68580" marT="0" marB="0" anchor="b"/>
                </a:tc>
                <a:tc gridSpan="5">
                  <a:txBody>
                    <a:bodyPr/>
                    <a:lstStyle/>
                    <a:p>
                      <a:pPr marL="0" marR="0" algn="ctr">
                        <a:lnSpc>
                          <a:spcPct val="100000"/>
                        </a:lnSpc>
                        <a:spcBef>
                          <a:spcPts val="0"/>
                        </a:spcBef>
                        <a:spcAft>
                          <a:spcPts val="0"/>
                        </a:spcAft>
                        <a:tabLst>
                          <a:tab pos="180340" algn="l"/>
                          <a:tab pos="457200" algn="l"/>
                        </a:tabLst>
                      </a:pPr>
                      <a:r>
                        <a:rPr lang="en-US" sz="900" b="0" kern="0" dirty="0">
                          <a:effectLst/>
                        </a:rPr>
                        <a:t>Travel Time per Trip (Minutes)</a:t>
                      </a:r>
                      <a:endParaRPr lang="en-US" sz="900" b="0" kern="900" dirty="0">
                        <a:effectLst/>
                        <a:latin typeface="Arial"/>
                        <a:ea typeface="Arial"/>
                        <a:cs typeface="Times New Roman"/>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0"/>
                        </a:spcAft>
                        <a:tabLst>
                          <a:tab pos="180340" algn="l"/>
                          <a:tab pos="457200" algn="l"/>
                        </a:tabLst>
                      </a:pPr>
                      <a:r>
                        <a:rPr lang="en-US" sz="900" b="0" kern="0" dirty="0">
                          <a:effectLst/>
                        </a:rPr>
                        <a:t>Change in Travel Time per Trip</a:t>
                      </a:r>
                      <a:endParaRPr lang="en-US" sz="900" b="0" kern="900" dirty="0">
                        <a:effectLst/>
                        <a:latin typeface="Arial"/>
                        <a:ea typeface="Arial"/>
                        <a:cs typeface="Times New Roman"/>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189889">
                <a:tc>
                  <a:txBody>
                    <a:bodyPr/>
                    <a:lstStyle/>
                    <a:p>
                      <a:pPr marL="0" marR="0" algn="ctr">
                        <a:lnSpc>
                          <a:spcPts val="1200"/>
                        </a:lnSpc>
                        <a:spcBef>
                          <a:spcPts val="0"/>
                        </a:spcBef>
                        <a:spcAft>
                          <a:spcPts val="0"/>
                        </a:spcAft>
                        <a:tabLst>
                          <a:tab pos="180340" algn="l"/>
                          <a:tab pos="457200" algn="l"/>
                        </a:tabLst>
                      </a:pPr>
                      <a:r>
                        <a:rPr lang="en-US" sz="900" b="0" kern="0" dirty="0">
                          <a:effectLst/>
                        </a:rPr>
                        <a:t> </a:t>
                      </a:r>
                      <a:endParaRPr lang="en-US" sz="900" b="0" kern="900" dirty="0">
                        <a:effectLst/>
                        <a:latin typeface="Arial"/>
                        <a:ea typeface="Arial"/>
                        <a:cs typeface="Times New Roman"/>
                      </a:endParaRPr>
                    </a:p>
                  </a:txBody>
                  <a:tcPr marL="68580" marR="68580" marT="0" marB="0" anchor="b"/>
                </a:tc>
                <a:tc>
                  <a:txBody>
                    <a:bodyPr/>
                    <a:lstStyle/>
                    <a:p>
                      <a:pPr marL="0" marR="0" algn="ctr">
                        <a:lnSpc>
                          <a:spcPts val="1200"/>
                        </a:lnSpc>
                        <a:spcBef>
                          <a:spcPts val="0"/>
                        </a:spcBef>
                        <a:spcAft>
                          <a:spcPts val="0"/>
                        </a:spcAft>
                        <a:tabLst>
                          <a:tab pos="180340" algn="l"/>
                          <a:tab pos="457200" algn="l"/>
                        </a:tabLst>
                      </a:pPr>
                      <a:r>
                        <a:rPr lang="en-US" sz="900" b="0" kern="0">
                          <a:effectLst/>
                        </a:rPr>
                        <a:t>Existing</a:t>
                      </a:r>
                      <a:endParaRPr lang="en-US" sz="900" b="0" kern="900">
                        <a:effectLst/>
                        <a:latin typeface="Arial"/>
                        <a:ea typeface="Arial"/>
                        <a:cs typeface="Times New Roman"/>
                      </a:endParaRPr>
                    </a:p>
                  </a:txBody>
                  <a:tcPr marL="68580" marR="68580"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(Base)</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Low)</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Mod)</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High)</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a:effectLst/>
                        </a:rPr>
                        <a:t>Reroute (Base)</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Low)</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Mod)</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900" kern="0" dirty="0" smtClean="0">
                          <a:effectLst/>
                        </a:rPr>
                        <a:t>Reroute </a:t>
                      </a:r>
                      <a:br>
                        <a:rPr lang="en-US" sz="900" kern="0" dirty="0" smtClean="0">
                          <a:effectLst/>
                        </a:rPr>
                      </a:br>
                      <a:r>
                        <a:rPr lang="en-US" sz="900" kern="0" dirty="0" smtClean="0">
                          <a:effectLst/>
                        </a:rPr>
                        <a:t>(+ High)</a:t>
                      </a:r>
                      <a:endParaRPr lang="en-US" sz="900" kern="900" dirty="0">
                        <a:effectLst/>
                        <a:latin typeface="Arial"/>
                        <a:ea typeface="Arial"/>
                        <a:cs typeface="Times New Roman"/>
                      </a:endParaRPr>
                    </a:p>
                  </a:txBody>
                  <a:tcPr marL="87653" marR="87653" marT="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208</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dirty="0">
                          <a:solidFill>
                            <a:srgbClr val="000000"/>
                          </a:solidFill>
                          <a:effectLst/>
                          <a:latin typeface="+mn-lt"/>
                        </a:rPr>
                        <a:t>95</a:t>
                      </a:r>
                    </a:p>
                  </a:txBody>
                  <a:tcPr marL="7620" marR="7620" marT="7620" marB="0" anchor="b"/>
                </a:tc>
                <a:tc>
                  <a:txBody>
                    <a:bodyPr/>
                    <a:lstStyle/>
                    <a:p>
                      <a:pPr algn="ctr" fontAlgn="b"/>
                      <a:r>
                        <a:rPr lang="en-US" sz="900" b="0" i="0" u="none" strike="noStrike" dirty="0">
                          <a:solidFill>
                            <a:srgbClr val="000000"/>
                          </a:solidFill>
                          <a:effectLst/>
                          <a:latin typeface="+mn-lt"/>
                        </a:rPr>
                        <a:t>73</a:t>
                      </a:r>
                    </a:p>
                  </a:txBody>
                  <a:tcPr marL="7620" marR="7620" marT="7620" marB="0" anchor="b"/>
                </a:tc>
                <a:tc>
                  <a:txBody>
                    <a:bodyPr/>
                    <a:lstStyle/>
                    <a:p>
                      <a:pPr algn="ctr" fontAlgn="b"/>
                      <a:r>
                        <a:rPr lang="en-US" sz="900" b="0" i="0" u="none" strike="noStrike" dirty="0">
                          <a:solidFill>
                            <a:srgbClr val="000000"/>
                          </a:solidFill>
                          <a:effectLst/>
                          <a:latin typeface="+mn-lt"/>
                        </a:rPr>
                        <a:t>77</a:t>
                      </a:r>
                    </a:p>
                  </a:txBody>
                  <a:tcPr marL="7620" marR="7620" marT="7620" marB="0" anchor="b"/>
                </a:tc>
                <a:tc>
                  <a:txBody>
                    <a:bodyPr/>
                    <a:lstStyle/>
                    <a:p>
                      <a:pPr algn="ctr" fontAlgn="b"/>
                      <a:r>
                        <a:rPr lang="en-US" sz="900" b="0" i="0" u="none" strike="noStrike">
                          <a:solidFill>
                            <a:srgbClr val="000000"/>
                          </a:solidFill>
                          <a:effectLst/>
                          <a:latin typeface="+mn-lt"/>
                        </a:rPr>
                        <a:t>84</a:t>
                      </a:r>
                    </a:p>
                  </a:txBody>
                  <a:tcPr marL="7620" marR="7620" marT="7620" marB="0" anchor="b"/>
                </a:tc>
                <a:tc>
                  <a:txBody>
                    <a:bodyPr/>
                    <a:lstStyle/>
                    <a:p>
                      <a:pPr algn="ctr" fontAlgn="b"/>
                      <a:r>
                        <a:rPr lang="en-US" sz="900" b="0" i="0" u="none" strike="noStrike" dirty="0">
                          <a:solidFill>
                            <a:srgbClr val="000000"/>
                          </a:solidFill>
                          <a:effectLst/>
                          <a:latin typeface="+mn-lt"/>
                        </a:rPr>
                        <a:t>95</a:t>
                      </a:r>
                    </a:p>
                  </a:txBody>
                  <a:tcPr marL="7620" marR="7620" marT="7620" marB="0" anchor="b"/>
                </a:tc>
                <a:tc>
                  <a:txBody>
                    <a:bodyPr/>
                    <a:lstStyle/>
                    <a:p>
                      <a:pPr algn="r" fontAlgn="b"/>
                      <a:r>
                        <a:rPr lang="en-US" sz="900" b="0" i="0" u="none" strike="noStrike" dirty="0">
                          <a:solidFill>
                            <a:srgbClr val="000000"/>
                          </a:solidFill>
                          <a:effectLst/>
                          <a:latin typeface="+mn-lt"/>
                        </a:rPr>
                        <a:t>-22</a:t>
                      </a:r>
                    </a:p>
                  </a:txBody>
                  <a:tcPr marL="7620" marR="7620" marT="7620" marB="0" anchor="b"/>
                </a:tc>
                <a:tc>
                  <a:txBody>
                    <a:bodyPr/>
                    <a:lstStyle/>
                    <a:p>
                      <a:pPr algn="r" fontAlgn="b"/>
                      <a:r>
                        <a:rPr lang="en-US" sz="900" b="0" i="0" u="none" strike="noStrike">
                          <a:solidFill>
                            <a:srgbClr val="000000"/>
                          </a:solidFill>
                          <a:effectLst/>
                          <a:latin typeface="+mn-lt"/>
                        </a:rPr>
                        <a:t>-18</a:t>
                      </a:r>
                    </a:p>
                  </a:txBody>
                  <a:tcPr marL="7620" marR="7620" marT="7620" marB="0" anchor="b"/>
                </a:tc>
                <a:tc>
                  <a:txBody>
                    <a:bodyPr/>
                    <a:lstStyle/>
                    <a:p>
                      <a:pPr algn="r" fontAlgn="b"/>
                      <a:r>
                        <a:rPr lang="en-US" sz="900" b="0" i="0" u="none" strike="noStrike">
                          <a:solidFill>
                            <a:srgbClr val="000000"/>
                          </a:solidFill>
                          <a:effectLst/>
                          <a:latin typeface="+mn-lt"/>
                        </a:rPr>
                        <a:t>-11</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209</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30</a:t>
                      </a:r>
                    </a:p>
                  </a:txBody>
                  <a:tcPr marL="7620" marR="7620" marT="7620" marB="0" anchor="b"/>
                </a:tc>
                <a:tc>
                  <a:txBody>
                    <a:bodyPr/>
                    <a:lstStyle/>
                    <a:p>
                      <a:pPr algn="ctr" fontAlgn="b"/>
                      <a:r>
                        <a:rPr lang="en-US" sz="900" b="0" i="0" u="none" strike="noStrike">
                          <a:solidFill>
                            <a:srgbClr val="000000"/>
                          </a:solidFill>
                          <a:effectLst/>
                          <a:latin typeface="+mn-lt"/>
                        </a:rPr>
                        <a:t>28</a:t>
                      </a:r>
                    </a:p>
                  </a:txBody>
                  <a:tcPr marL="7620" marR="7620" marT="7620" marB="0" anchor="b"/>
                </a:tc>
                <a:tc>
                  <a:txBody>
                    <a:bodyPr/>
                    <a:lstStyle/>
                    <a:p>
                      <a:pPr algn="ctr" fontAlgn="b"/>
                      <a:r>
                        <a:rPr lang="en-US" sz="900" b="0" i="0" u="none" strike="noStrike">
                          <a:solidFill>
                            <a:srgbClr val="000000"/>
                          </a:solidFill>
                          <a:effectLst/>
                          <a:latin typeface="+mn-lt"/>
                        </a:rPr>
                        <a:t>29</a:t>
                      </a:r>
                    </a:p>
                  </a:txBody>
                  <a:tcPr marL="7620" marR="7620" marT="7620" marB="0" anchor="b"/>
                </a:tc>
                <a:tc>
                  <a:txBody>
                    <a:bodyPr/>
                    <a:lstStyle/>
                    <a:p>
                      <a:pPr algn="ctr" fontAlgn="b"/>
                      <a:r>
                        <a:rPr lang="en-US" sz="900" b="0" i="0" u="none" strike="noStrike" dirty="0">
                          <a:solidFill>
                            <a:srgbClr val="000000"/>
                          </a:solidFill>
                          <a:effectLst/>
                          <a:latin typeface="+mn-lt"/>
                        </a:rPr>
                        <a:t>32</a:t>
                      </a:r>
                    </a:p>
                  </a:txBody>
                  <a:tcPr marL="7620" marR="7620" marT="7620" marB="0" anchor="b"/>
                </a:tc>
                <a:tc>
                  <a:txBody>
                    <a:bodyPr/>
                    <a:lstStyle/>
                    <a:p>
                      <a:pPr algn="ctr" fontAlgn="b"/>
                      <a:r>
                        <a:rPr lang="en-US" sz="900" b="0" i="0" u="none" strike="noStrike">
                          <a:solidFill>
                            <a:srgbClr val="000000"/>
                          </a:solidFill>
                          <a:effectLst/>
                          <a:latin typeface="+mn-lt"/>
                        </a:rPr>
                        <a:t>36</a:t>
                      </a:r>
                    </a:p>
                  </a:txBody>
                  <a:tcPr marL="7620" marR="7620" marT="7620" marB="0" anchor="b"/>
                </a:tc>
                <a:tc>
                  <a:txBody>
                    <a:bodyPr/>
                    <a:lstStyle/>
                    <a:p>
                      <a:pPr algn="r" fontAlgn="b"/>
                      <a:r>
                        <a:rPr lang="en-US" sz="900" b="0" i="0" u="none" strike="noStrike" dirty="0">
                          <a:solidFill>
                            <a:srgbClr val="000000"/>
                          </a:solidFill>
                          <a:effectLst/>
                          <a:latin typeface="+mn-lt"/>
                        </a:rPr>
                        <a:t>-2</a:t>
                      </a:r>
                    </a:p>
                  </a:txBody>
                  <a:tcPr marL="7620" marR="7620" marT="7620" marB="0" anchor="b"/>
                </a:tc>
                <a:tc>
                  <a:txBody>
                    <a:bodyPr/>
                    <a:lstStyle/>
                    <a:p>
                      <a:pPr algn="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c>
                  <a:txBody>
                    <a:bodyPr/>
                    <a:lstStyle/>
                    <a:p>
                      <a:pPr algn="r" fontAlgn="b"/>
                      <a:r>
                        <a:rPr lang="en-US" sz="900" b="0" i="0" u="none" strike="noStrike">
                          <a:solidFill>
                            <a:srgbClr val="000000"/>
                          </a:solidFill>
                          <a:effectLst/>
                          <a:latin typeface="+mn-lt"/>
                        </a:rPr>
                        <a:t>6</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221</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55</a:t>
                      </a:r>
                    </a:p>
                  </a:txBody>
                  <a:tcPr marL="7620" marR="7620" marT="7620" marB="0" anchor="b"/>
                </a:tc>
                <a:tc>
                  <a:txBody>
                    <a:bodyPr/>
                    <a:lstStyle/>
                    <a:p>
                      <a:pPr algn="ctr" fontAlgn="b"/>
                      <a:r>
                        <a:rPr lang="en-US" sz="900" b="0" i="0" u="none" strike="noStrike">
                          <a:solidFill>
                            <a:srgbClr val="000000"/>
                          </a:solidFill>
                          <a:effectLst/>
                          <a:latin typeface="+mn-lt"/>
                        </a:rPr>
                        <a:t>45</a:t>
                      </a:r>
                    </a:p>
                  </a:txBody>
                  <a:tcPr marL="7620" marR="7620" marT="7620" marB="0" anchor="b"/>
                </a:tc>
                <a:tc>
                  <a:txBody>
                    <a:bodyPr/>
                    <a:lstStyle/>
                    <a:p>
                      <a:pPr algn="ctr" fontAlgn="b"/>
                      <a:r>
                        <a:rPr lang="en-US" sz="900" b="0" i="0" u="none" strike="noStrike" dirty="0">
                          <a:solidFill>
                            <a:srgbClr val="000000"/>
                          </a:solidFill>
                          <a:effectLst/>
                          <a:latin typeface="+mn-lt"/>
                        </a:rPr>
                        <a:t>47</a:t>
                      </a:r>
                    </a:p>
                  </a:txBody>
                  <a:tcPr marL="7620" marR="7620" marT="7620" marB="0" anchor="b"/>
                </a:tc>
                <a:tc>
                  <a:txBody>
                    <a:bodyPr/>
                    <a:lstStyle/>
                    <a:p>
                      <a:pPr algn="ctr" fontAlgn="b"/>
                      <a:r>
                        <a:rPr lang="en-US" sz="900" b="0" i="0" u="none" strike="noStrike" dirty="0">
                          <a:solidFill>
                            <a:srgbClr val="000000"/>
                          </a:solidFill>
                          <a:effectLst/>
                          <a:latin typeface="+mn-lt"/>
                        </a:rPr>
                        <a:t>52</a:t>
                      </a:r>
                    </a:p>
                  </a:txBody>
                  <a:tcPr marL="7620" marR="7620" marT="7620" marB="0" anchor="b"/>
                </a:tc>
                <a:tc>
                  <a:txBody>
                    <a:bodyPr/>
                    <a:lstStyle/>
                    <a:p>
                      <a:pPr algn="ctr" fontAlgn="b"/>
                      <a:r>
                        <a:rPr lang="en-US" sz="900" b="0" i="0" u="none" strike="noStrike">
                          <a:solidFill>
                            <a:srgbClr val="000000"/>
                          </a:solidFill>
                          <a:effectLst/>
                          <a:latin typeface="+mn-lt"/>
                        </a:rPr>
                        <a:t>59</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-8</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4</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226</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56</a:t>
                      </a:r>
                    </a:p>
                  </a:txBody>
                  <a:tcPr marL="7620" marR="7620" marT="7620" marB="0" anchor="b"/>
                </a:tc>
                <a:tc>
                  <a:txBody>
                    <a:bodyPr/>
                    <a:lstStyle/>
                    <a:p>
                      <a:pPr algn="ctr" fontAlgn="b"/>
                      <a:r>
                        <a:rPr lang="en-US" sz="900" b="0" i="0" u="none" strike="noStrike">
                          <a:solidFill>
                            <a:srgbClr val="000000"/>
                          </a:solidFill>
                          <a:effectLst/>
                          <a:latin typeface="+mn-lt"/>
                        </a:rPr>
                        <a:t>44</a:t>
                      </a:r>
                    </a:p>
                  </a:txBody>
                  <a:tcPr marL="7620" marR="7620" marT="7620" marB="0" anchor="b"/>
                </a:tc>
                <a:tc>
                  <a:txBody>
                    <a:bodyPr/>
                    <a:lstStyle/>
                    <a:p>
                      <a:pPr algn="ctr" fontAlgn="b"/>
                      <a:r>
                        <a:rPr lang="en-US" sz="900" b="0" i="0" u="none" strike="noStrike">
                          <a:solidFill>
                            <a:srgbClr val="000000"/>
                          </a:solidFill>
                          <a:effectLst/>
                          <a:latin typeface="+mn-lt"/>
                        </a:rPr>
                        <a:t>46</a:t>
                      </a:r>
                    </a:p>
                  </a:txBody>
                  <a:tcPr marL="7620" marR="7620" marT="7620" marB="0" anchor="b"/>
                </a:tc>
                <a:tc>
                  <a:txBody>
                    <a:bodyPr/>
                    <a:lstStyle/>
                    <a:p>
                      <a:pPr algn="ctr" fontAlgn="b"/>
                      <a:r>
                        <a:rPr lang="en-US" sz="900" b="0" i="0" u="none" strike="noStrike" dirty="0">
                          <a:solidFill>
                            <a:srgbClr val="000000"/>
                          </a:solidFill>
                          <a:effectLst/>
                          <a:latin typeface="+mn-lt"/>
                        </a:rPr>
                        <a:t>50</a:t>
                      </a:r>
                    </a:p>
                  </a:txBody>
                  <a:tcPr marL="7620" marR="7620" marT="7620" marB="0" anchor="b"/>
                </a:tc>
                <a:tc>
                  <a:txBody>
                    <a:bodyPr/>
                    <a:lstStyle/>
                    <a:p>
                      <a:pPr algn="ctr" fontAlgn="b"/>
                      <a:r>
                        <a:rPr lang="en-US" sz="900" b="0" i="0" u="none" strike="noStrike">
                          <a:solidFill>
                            <a:srgbClr val="000000"/>
                          </a:solidFill>
                          <a:effectLst/>
                          <a:latin typeface="+mn-lt"/>
                        </a:rPr>
                        <a:t>57</a:t>
                      </a:r>
                    </a:p>
                  </a:txBody>
                  <a:tcPr marL="7620" marR="7620" marT="7620" marB="0" anchor="b"/>
                </a:tc>
                <a:tc>
                  <a:txBody>
                    <a:bodyPr/>
                    <a:lstStyle/>
                    <a:p>
                      <a:pPr algn="r" fontAlgn="b"/>
                      <a:r>
                        <a:rPr lang="en-US" sz="900" b="0" i="0" u="none" strike="noStrike">
                          <a:solidFill>
                            <a:srgbClr val="000000"/>
                          </a:solidFill>
                          <a:effectLst/>
                          <a:latin typeface="+mn-lt"/>
                        </a:rPr>
                        <a:t>-12</a:t>
                      </a:r>
                    </a:p>
                  </a:txBody>
                  <a:tcPr marL="7620" marR="7620" marT="7620" marB="0" anchor="b"/>
                </a:tc>
                <a:tc>
                  <a:txBody>
                    <a:bodyPr/>
                    <a:lstStyle/>
                    <a:p>
                      <a:pPr algn="r" fontAlgn="b"/>
                      <a:r>
                        <a:rPr lang="en-US" sz="900" b="0" i="0" u="none" strike="noStrike" dirty="0">
                          <a:solidFill>
                            <a:srgbClr val="000000"/>
                          </a:solidFill>
                          <a:effectLst/>
                          <a:latin typeface="+mn-lt"/>
                        </a:rPr>
                        <a:t>-10</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1</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230</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dirty="0">
                          <a:solidFill>
                            <a:srgbClr val="000000"/>
                          </a:solidFill>
                          <a:effectLst/>
                          <a:latin typeface="+mn-lt"/>
                        </a:rPr>
                        <a:t>40</a:t>
                      </a:r>
                    </a:p>
                  </a:txBody>
                  <a:tcPr marL="7620" marR="7620" marT="7620" marB="0" anchor="b"/>
                </a:tc>
                <a:tc>
                  <a:txBody>
                    <a:bodyPr/>
                    <a:lstStyle/>
                    <a:p>
                      <a:pPr algn="ctr" fontAlgn="b"/>
                      <a:r>
                        <a:rPr lang="en-US" sz="900" b="0" i="0" u="none" strike="noStrike">
                          <a:solidFill>
                            <a:srgbClr val="000000"/>
                          </a:solidFill>
                          <a:effectLst/>
                          <a:latin typeface="+mn-lt"/>
                        </a:rPr>
                        <a:t>33</a:t>
                      </a:r>
                    </a:p>
                  </a:txBody>
                  <a:tcPr marL="7620" marR="7620" marT="7620" marB="0" anchor="b"/>
                </a:tc>
                <a:tc>
                  <a:txBody>
                    <a:bodyPr/>
                    <a:lstStyle/>
                    <a:p>
                      <a:pPr algn="ctr" fontAlgn="b"/>
                      <a:r>
                        <a:rPr lang="en-US" sz="900" b="0" i="0" u="none" strike="noStrike">
                          <a:solidFill>
                            <a:srgbClr val="000000"/>
                          </a:solidFill>
                          <a:effectLst/>
                          <a:latin typeface="+mn-lt"/>
                        </a:rPr>
                        <a:t>35</a:t>
                      </a:r>
                    </a:p>
                  </a:txBody>
                  <a:tcPr marL="7620" marR="7620" marT="7620" marB="0" anchor="b"/>
                </a:tc>
                <a:tc>
                  <a:txBody>
                    <a:bodyPr/>
                    <a:lstStyle/>
                    <a:p>
                      <a:pPr algn="ctr" fontAlgn="b"/>
                      <a:r>
                        <a:rPr lang="en-US" sz="900" b="0" i="0" u="none" strike="noStrike">
                          <a:solidFill>
                            <a:srgbClr val="000000"/>
                          </a:solidFill>
                          <a:effectLst/>
                          <a:latin typeface="+mn-lt"/>
                        </a:rPr>
                        <a:t>38</a:t>
                      </a:r>
                    </a:p>
                  </a:txBody>
                  <a:tcPr marL="7620" marR="7620" marT="7620" marB="0" anchor="b"/>
                </a:tc>
                <a:tc>
                  <a:txBody>
                    <a:bodyPr/>
                    <a:lstStyle/>
                    <a:p>
                      <a:pPr algn="ctr" fontAlgn="b"/>
                      <a:r>
                        <a:rPr lang="en-US" sz="900" b="0" i="0" u="none" strike="noStrike" dirty="0">
                          <a:solidFill>
                            <a:srgbClr val="000000"/>
                          </a:solidFill>
                          <a:effectLst/>
                          <a:latin typeface="+mn-lt"/>
                        </a:rPr>
                        <a:t>43</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dirty="0">
                          <a:solidFill>
                            <a:srgbClr val="000000"/>
                          </a:solidFill>
                          <a:effectLst/>
                          <a:latin typeface="+mn-lt"/>
                        </a:rPr>
                        <a:t>-5</a:t>
                      </a:r>
                    </a:p>
                  </a:txBody>
                  <a:tcPr marL="7620" marR="7620" marT="7620" marB="0" anchor="b"/>
                </a:tc>
                <a:tc>
                  <a:txBody>
                    <a:bodyPr/>
                    <a:lstStyle/>
                    <a:p>
                      <a:pPr algn="r" fontAlgn="b"/>
                      <a:r>
                        <a:rPr lang="en-US" sz="900" b="0" i="0" u="none" strike="noStrike" dirty="0">
                          <a:solidFill>
                            <a:srgbClr val="000000"/>
                          </a:solidFill>
                          <a:effectLst/>
                          <a:latin typeface="+mn-lt"/>
                        </a:rPr>
                        <a:t>-2</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234</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46</a:t>
                      </a:r>
                    </a:p>
                  </a:txBody>
                  <a:tcPr marL="7620" marR="7620" marT="7620" marB="0" anchor="b"/>
                </a:tc>
                <a:tc>
                  <a:txBody>
                    <a:bodyPr/>
                    <a:lstStyle/>
                    <a:p>
                      <a:pPr algn="ctr" fontAlgn="b"/>
                      <a:r>
                        <a:rPr lang="en-US" sz="900" b="0" i="0" u="none" strike="noStrike">
                          <a:solidFill>
                            <a:srgbClr val="000000"/>
                          </a:solidFill>
                          <a:effectLst/>
                          <a:latin typeface="+mn-lt"/>
                        </a:rPr>
                        <a:t>34</a:t>
                      </a:r>
                    </a:p>
                  </a:txBody>
                  <a:tcPr marL="7620" marR="7620" marT="7620" marB="0" anchor="b"/>
                </a:tc>
                <a:tc>
                  <a:txBody>
                    <a:bodyPr/>
                    <a:lstStyle/>
                    <a:p>
                      <a:pPr algn="ctr" fontAlgn="b"/>
                      <a:r>
                        <a:rPr lang="en-US" sz="900" b="0" i="0" u="none" strike="noStrike">
                          <a:solidFill>
                            <a:srgbClr val="000000"/>
                          </a:solidFill>
                          <a:effectLst/>
                          <a:latin typeface="+mn-lt"/>
                        </a:rPr>
                        <a:t>35</a:t>
                      </a:r>
                    </a:p>
                  </a:txBody>
                  <a:tcPr marL="7620" marR="7620" marT="7620" marB="0" anchor="b"/>
                </a:tc>
                <a:tc>
                  <a:txBody>
                    <a:bodyPr/>
                    <a:lstStyle/>
                    <a:p>
                      <a:pPr algn="ctr" fontAlgn="b"/>
                      <a:r>
                        <a:rPr lang="en-US" sz="900" b="0" i="0" u="none" strike="noStrike">
                          <a:solidFill>
                            <a:srgbClr val="000000"/>
                          </a:solidFill>
                          <a:effectLst/>
                          <a:latin typeface="+mn-lt"/>
                        </a:rPr>
                        <a:t>39</a:t>
                      </a:r>
                    </a:p>
                  </a:txBody>
                  <a:tcPr marL="7620" marR="7620" marT="7620" marB="0" anchor="b"/>
                </a:tc>
                <a:tc>
                  <a:txBody>
                    <a:bodyPr/>
                    <a:lstStyle/>
                    <a:p>
                      <a:pPr algn="ctr" fontAlgn="b"/>
                      <a:r>
                        <a:rPr lang="en-US" sz="900" b="0" i="0" u="none" strike="noStrike">
                          <a:solidFill>
                            <a:srgbClr val="000000"/>
                          </a:solidFill>
                          <a:effectLst/>
                          <a:latin typeface="+mn-lt"/>
                        </a:rPr>
                        <a:t>44</a:t>
                      </a:r>
                    </a:p>
                  </a:txBody>
                  <a:tcPr marL="7620" marR="7620" marT="7620" marB="0" anchor="b"/>
                </a:tc>
                <a:tc>
                  <a:txBody>
                    <a:bodyPr/>
                    <a:lstStyle/>
                    <a:p>
                      <a:pPr algn="r" fontAlgn="b"/>
                      <a:r>
                        <a:rPr lang="en-US" sz="900" b="0" i="0" u="none" strike="noStrike">
                          <a:solidFill>
                            <a:srgbClr val="000000"/>
                          </a:solidFill>
                          <a:effectLst/>
                          <a:latin typeface="+mn-lt"/>
                        </a:rPr>
                        <a:t>-13</a:t>
                      </a:r>
                    </a:p>
                  </a:txBody>
                  <a:tcPr marL="7620" marR="7620" marT="7620" marB="0" anchor="b"/>
                </a:tc>
                <a:tc>
                  <a:txBody>
                    <a:bodyPr/>
                    <a:lstStyle/>
                    <a:p>
                      <a:pPr algn="r" fontAlgn="b"/>
                      <a:r>
                        <a:rPr lang="en-US" sz="900" b="0" i="0" u="none" strike="noStrike">
                          <a:solidFill>
                            <a:srgbClr val="000000"/>
                          </a:solidFill>
                          <a:effectLst/>
                          <a:latin typeface="+mn-lt"/>
                        </a:rPr>
                        <a:t>-11</a:t>
                      </a:r>
                    </a:p>
                  </a:txBody>
                  <a:tcPr marL="7620" marR="7620" marT="7620" marB="0" anchor="b"/>
                </a:tc>
                <a:tc>
                  <a:txBody>
                    <a:bodyPr/>
                    <a:lstStyle/>
                    <a:p>
                      <a:pPr algn="r" fontAlgn="b"/>
                      <a:r>
                        <a:rPr lang="en-US" sz="900" b="0" i="0" u="none" strike="noStrike" dirty="0">
                          <a:solidFill>
                            <a:srgbClr val="000000"/>
                          </a:solidFill>
                          <a:effectLst/>
                          <a:latin typeface="+mn-lt"/>
                        </a:rPr>
                        <a:t>-7</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302</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34</a:t>
                      </a:r>
                    </a:p>
                  </a:txBody>
                  <a:tcPr marL="7620" marR="7620" marT="7620" marB="0" anchor="b"/>
                </a:tc>
                <a:tc>
                  <a:txBody>
                    <a:bodyPr/>
                    <a:lstStyle/>
                    <a:p>
                      <a:pPr algn="ctr" fontAlgn="b"/>
                      <a:r>
                        <a:rPr lang="en-US" sz="900" b="0" i="0" u="none" strike="noStrike">
                          <a:solidFill>
                            <a:srgbClr val="000000"/>
                          </a:solidFill>
                          <a:effectLst/>
                          <a:latin typeface="+mn-lt"/>
                        </a:rPr>
                        <a:t>36</a:t>
                      </a:r>
                    </a:p>
                  </a:txBody>
                  <a:tcPr marL="7620" marR="7620" marT="7620" marB="0" anchor="b"/>
                </a:tc>
                <a:tc>
                  <a:txBody>
                    <a:bodyPr/>
                    <a:lstStyle/>
                    <a:p>
                      <a:pPr algn="ctr" fontAlgn="b"/>
                      <a:r>
                        <a:rPr lang="en-US" sz="900" b="0" i="0" u="none" strike="noStrike">
                          <a:solidFill>
                            <a:srgbClr val="000000"/>
                          </a:solidFill>
                          <a:effectLst/>
                          <a:latin typeface="+mn-lt"/>
                        </a:rPr>
                        <a:t>38</a:t>
                      </a:r>
                    </a:p>
                  </a:txBody>
                  <a:tcPr marL="7620" marR="7620" marT="7620" marB="0" anchor="b"/>
                </a:tc>
                <a:tc>
                  <a:txBody>
                    <a:bodyPr/>
                    <a:lstStyle/>
                    <a:p>
                      <a:pPr algn="ctr" fontAlgn="b"/>
                      <a:r>
                        <a:rPr lang="en-US" sz="900" b="0" i="0" u="none" strike="noStrike">
                          <a:solidFill>
                            <a:srgbClr val="000000"/>
                          </a:solidFill>
                          <a:effectLst/>
                          <a:latin typeface="+mn-lt"/>
                        </a:rPr>
                        <a:t>41</a:t>
                      </a:r>
                    </a:p>
                  </a:txBody>
                  <a:tcPr marL="7620" marR="7620" marT="7620" marB="0" anchor="b"/>
                </a:tc>
                <a:tc>
                  <a:txBody>
                    <a:bodyPr/>
                    <a:lstStyle/>
                    <a:p>
                      <a:pPr algn="ctr" fontAlgn="b"/>
                      <a:r>
                        <a:rPr lang="en-US" sz="900" b="0" i="0" u="none" strike="noStrike" dirty="0">
                          <a:solidFill>
                            <a:srgbClr val="000000"/>
                          </a:solidFill>
                          <a:effectLst/>
                          <a:latin typeface="+mn-lt"/>
                        </a:rPr>
                        <a:t>47</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4</a:t>
                      </a:r>
                    </a:p>
                  </a:txBody>
                  <a:tcPr marL="7620" marR="7620" marT="7620" marB="0" anchor="b"/>
                </a:tc>
                <a:tc>
                  <a:txBody>
                    <a:bodyPr/>
                    <a:lstStyle/>
                    <a:p>
                      <a:pPr algn="r" fontAlgn="b"/>
                      <a:r>
                        <a:rPr lang="en-US" sz="900" b="0" i="0" u="none" strike="noStrike" dirty="0">
                          <a:solidFill>
                            <a:srgbClr val="000000"/>
                          </a:solidFill>
                          <a:effectLst/>
                          <a:latin typeface="+mn-lt"/>
                        </a:rPr>
                        <a:t>8</a:t>
                      </a:r>
                    </a:p>
                  </a:txBody>
                  <a:tcPr marL="7620" marR="7620" marT="7620" marB="0" anchor="b"/>
                </a:tc>
                <a:tc>
                  <a:txBody>
                    <a:bodyPr/>
                    <a:lstStyle/>
                    <a:p>
                      <a:pPr algn="r" fontAlgn="b"/>
                      <a:r>
                        <a:rPr lang="en-US" sz="900" b="0" i="0" u="none" strike="noStrike">
                          <a:solidFill>
                            <a:srgbClr val="000000"/>
                          </a:solidFill>
                          <a:effectLst/>
                          <a:latin typeface="+mn-lt"/>
                        </a:rPr>
                        <a:t>13</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303</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45</a:t>
                      </a:r>
                    </a:p>
                  </a:txBody>
                  <a:tcPr marL="7620" marR="7620" marT="7620" marB="0" anchor="b"/>
                </a:tc>
                <a:tc>
                  <a:txBody>
                    <a:bodyPr/>
                    <a:lstStyle/>
                    <a:p>
                      <a:pPr algn="ctr" fontAlgn="b"/>
                      <a:r>
                        <a:rPr lang="en-US" sz="900" b="0" i="0" u="none" strike="noStrike">
                          <a:solidFill>
                            <a:srgbClr val="000000"/>
                          </a:solidFill>
                          <a:effectLst/>
                          <a:latin typeface="+mn-lt"/>
                        </a:rPr>
                        <a:t>40</a:t>
                      </a:r>
                    </a:p>
                  </a:txBody>
                  <a:tcPr marL="7620" marR="7620" marT="7620" marB="0" anchor="b"/>
                </a:tc>
                <a:tc>
                  <a:txBody>
                    <a:bodyPr/>
                    <a:lstStyle/>
                    <a:p>
                      <a:pPr algn="ctr" fontAlgn="b"/>
                      <a:r>
                        <a:rPr lang="en-US" sz="900" b="0" i="0" u="none" strike="noStrike">
                          <a:solidFill>
                            <a:srgbClr val="000000"/>
                          </a:solidFill>
                          <a:effectLst/>
                          <a:latin typeface="+mn-lt"/>
                        </a:rPr>
                        <a:t>42</a:t>
                      </a:r>
                    </a:p>
                  </a:txBody>
                  <a:tcPr marL="7620" marR="7620" marT="7620" marB="0" anchor="b"/>
                </a:tc>
                <a:tc>
                  <a:txBody>
                    <a:bodyPr/>
                    <a:lstStyle/>
                    <a:p>
                      <a:pPr algn="ctr" fontAlgn="b"/>
                      <a:r>
                        <a:rPr lang="en-US" sz="900" b="0" i="0" u="none" strike="noStrike">
                          <a:solidFill>
                            <a:srgbClr val="000000"/>
                          </a:solidFill>
                          <a:effectLst/>
                          <a:latin typeface="+mn-lt"/>
                        </a:rPr>
                        <a:t>46</a:t>
                      </a:r>
                    </a:p>
                  </a:txBody>
                  <a:tcPr marL="7620" marR="7620" marT="7620" marB="0" anchor="b"/>
                </a:tc>
                <a:tc>
                  <a:txBody>
                    <a:bodyPr/>
                    <a:lstStyle/>
                    <a:p>
                      <a:pPr algn="ctr" fontAlgn="b"/>
                      <a:r>
                        <a:rPr lang="en-US" sz="900" b="0" i="0" u="none" strike="noStrike" dirty="0">
                          <a:solidFill>
                            <a:srgbClr val="000000"/>
                          </a:solidFill>
                          <a:effectLst/>
                          <a:latin typeface="+mn-lt"/>
                        </a:rPr>
                        <a:t>52</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dirty="0">
                          <a:solidFill>
                            <a:srgbClr val="000000"/>
                          </a:solidFill>
                          <a:effectLst/>
                          <a:latin typeface="+mn-lt"/>
                        </a:rPr>
                        <a:t>1</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309</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45</a:t>
                      </a:r>
                    </a:p>
                  </a:txBody>
                  <a:tcPr marL="7620" marR="7620" marT="7620" marB="0" anchor="b"/>
                </a:tc>
                <a:tc>
                  <a:txBody>
                    <a:bodyPr/>
                    <a:lstStyle/>
                    <a:p>
                      <a:pPr algn="ctr" fontAlgn="b"/>
                      <a:r>
                        <a:rPr lang="en-US" sz="900" b="0" i="0" u="none" strike="noStrike">
                          <a:solidFill>
                            <a:srgbClr val="000000"/>
                          </a:solidFill>
                          <a:effectLst/>
                          <a:latin typeface="+mn-lt"/>
                        </a:rPr>
                        <a:t>48</a:t>
                      </a:r>
                    </a:p>
                  </a:txBody>
                  <a:tcPr marL="7620" marR="7620" marT="7620" marB="0" anchor="b"/>
                </a:tc>
                <a:tc>
                  <a:txBody>
                    <a:bodyPr/>
                    <a:lstStyle/>
                    <a:p>
                      <a:pPr algn="ctr" fontAlgn="b"/>
                      <a:r>
                        <a:rPr lang="en-US" sz="900" b="0" i="0" u="none" strike="noStrike">
                          <a:solidFill>
                            <a:srgbClr val="000000"/>
                          </a:solidFill>
                          <a:effectLst/>
                          <a:latin typeface="+mn-lt"/>
                        </a:rPr>
                        <a:t>50</a:t>
                      </a:r>
                    </a:p>
                  </a:txBody>
                  <a:tcPr marL="7620" marR="7620" marT="7620" marB="0" anchor="b"/>
                </a:tc>
                <a:tc>
                  <a:txBody>
                    <a:bodyPr/>
                    <a:lstStyle/>
                    <a:p>
                      <a:pPr algn="ctr" fontAlgn="b"/>
                      <a:r>
                        <a:rPr lang="en-US" sz="900" b="0" i="0" u="none" strike="noStrike">
                          <a:solidFill>
                            <a:srgbClr val="000000"/>
                          </a:solidFill>
                          <a:effectLst/>
                          <a:latin typeface="+mn-lt"/>
                        </a:rPr>
                        <a:t>55</a:t>
                      </a:r>
                    </a:p>
                  </a:txBody>
                  <a:tcPr marL="7620" marR="7620" marT="7620" marB="0" anchor="b"/>
                </a:tc>
                <a:tc>
                  <a:txBody>
                    <a:bodyPr/>
                    <a:lstStyle/>
                    <a:p>
                      <a:pPr algn="ctr" fontAlgn="b"/>
                      <a:r>
                        <a:rPr lang="en-US" sz="900" b="0" i="0" u="none" strike="noStrike" dirty="0">
                          <a:solidFill>
                            <a:srgbClr val="000000"/>
                          </a:solidFill>
                          <a:effectLst/>
                          <a:latin typeface="+mn-lt"/>
                        </a:rPr>
                        <a:t>62</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a:solidFill>
                            <a:srgbClr val="000000"/>
                          </a:solidFill>
                          <a:effectLst/>
                          <a:latin typeface="+mn-lt"/>
                        </a:rPr>
                        <a:t>17</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318</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31</a:t>
                      </a:r>
                    </a:p>
                  </a:txBody>
                  <a:tcPr marL="7620" marR="7620" marT="7620" marB="0" anchor="b"/>
                </a:tc>
                <a:tc>
                  <a:txBody>
                    <a:bodyPr/>
                    <a:lstStyle/>
                    <a:p>
                      <a:pPr algn="ctr" fontAlgn="b"/>
                      <a:r>
                        <a:rPr lang="en-US" sz="900" b="0" i="0" u="none" strike="noStrike">
                          <a:solidFill>
                            <a:srgbClr val="000000"/>
                          </a:solidFill>
                          <a:effectLst/>
                          <a:latin typeface="+mn-lt"/>
                        </a:rPr>
                        <a:t>39</a:t>
                      </a:r>
                    </a:p>
                  </a:txBody>
                  <a:tcPr marL="7620" marR="7620" marT="7620" marB="0" anchor="b"/>
                </a:tc>
                <a:tc>
                  <a:txBody>
                    <a:bodyPr/>
                    <a:lstStyle/>
                    <a:p>
                      <a:pPr algn="ctr" fontAlgn="b"/>
                      <a:r>
                        <a:rPr lang="en-US" sz="900" b="0" i="0" u="none" strike="noStrike">
                          <a:solidFill>
                            <a:srgbClr val="000000"/>
                          </a:solidFill>
                          <a:effectLst/>
                          <a:latin typeface="+mn-lt"/>
                        </a:rPr>
                        <a:t>41</a:t>
                      </a:r>
                    </a:p>
                  </a:txBody>
                  <a:tcPr marL="7620" marR="7620" marT="7620" marB="0" anchor="b"/>
                </a:tc>
                <a:tc>
                  <a:txBody>
                    <a:bodyPr/>
                    <a:lstStyle/>
                    <a:p>
                      <a:pPr algn="ctr" fontAlgn="b"/>
                      <a:r>
                        <a:rPr lang="en-US" sz="900" b="0" i="0" u="none" strike="noStrike">
                          <a:solidFill>
                            <a:srgbClr val="000000"/>
                          </a:solidFill>
                          <a:effectLst/>
                          <a:latin typeface="+mn-lt"/>
                        </a:rPr>
                        <a:t>45</a:t>
                      </a:r>
                    </a:p>
                  </a:txBody>
                  <a:tcPr marL="7620" marR="7620" marT="7620" marB="0" anchor="b"/>
                </a:tc>
                <a:tc>
                  <a:txBody>
                    <a:bodyPr/>
                    <a:lstStyle/>
                    <a:p>
                      <a:pPr algn="ctr" fontAlgn="b"/>
                      <a:r>
                        <a:rPr lang="en-US" sz="900" b="0" i="0" u="none" strike="noStrike">
                          <a:solidFill>
                            <a:srgbClr val="000000"/>
                          </a:solidFill>
                          <a:effectLst/>
                          <a:latin typeface="+mn-lt"/>
                        </a:rPr>
                        <a:t>51</a:t>
                      </a:r>
                    </a:p>
                  </a:txBody>
                  <a:tcPr marL="7620" marR="7620" marT="7620" marB="0" anchor="b"/>
                </a:tc>
                <a:tc>
                  <a:txBody>
                    <a:bodyPr/>
                    <a:lstStyle/>
                    <a:p>
                      <a:pPr algn="r" fontAlgn="b"/>
                      <a:r>
                        <a:rPr lang="en-US" sz="900" b="0" i="0" u="none" strike="noStrike">
                          <a:solidFill>
                            <a:srgbClr val="000000"/>
                          </a:solidFill>
                          <a:effectLst/>
                          <a:latin typeface="+mn-lt"/>
                        </a:rPr>
                        <a:t>9</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14</a:t>
                      </a:r>
                    </a:p>
                  </a:txBody>
                  <a:tcPr marL="7620" marR="7620" marT="7620" marB="0" anchor="b"/>
                </a:tc>
                <a:tc>
                  <a:txBody>
                    <a:bodyPr/>
                    <a:lstStyle/>
                    <a:p>
                      <a:pPr algn="r" fontAlgn="b"/>
                      <a:r>
                        <a:rPr lang="en-US" sz="900" b="0" i="0" u="none" strike="noStrike">
                          <a:solidFill>
                            <a:srgbClr val="000000"/>
                          </a:solidFill>
                          <a:effectLst/>
                          <a:latin typeface="+mn-lt"/>
                        </a:rPr>
                        <a:t>20</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322</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60</a:t>
                      </a:r>
                    </a:p>
                  </a:txBody>
                  <a:tcPr marL="7620" marR="7620" marT="7620" marB="0" anchor="b"/>
                </a:tc>
                <a:tc>
                  <a:txBody>
                    <a:bodyPr/>
                    <a:lstStyle/>
                    <a:p>
                      <a:pPr algn="ctr" fontAlgn="b"/>
                      <a:r>
                        <a:rPr lang="en-US" sz="900" b="0" i="0" u="none" strike="noStrike">
                          <a:solidFill>
                            <a:srgbClr val="000000"/>
                          </a:solidFill>
                          <a:effectLst/>
                          <a:latin typeface="+mn-lt"/>
                        </a:rPr>
                        <a:t>67</a:t>
                      </a:r>
                    </a:p>
                  </a:txBody>
                  <a:tcPr marL="7620" marR="7620" marT="7620" marB="0" anchor="b"/>
                </a:tc>
                <a:tc>
                  <a:txBody>
                    <a:bodyPr/>
                    <a:lstStyle/>
                    <a:p>
                      <a:pPr algn="ctr" fontAlgn="b"/>
                      <a:r>
                        <a:rPr lang="en-US" sz="900" b="0" i="0" u="none" strike="noStrike">
                          <a:solidFill>
                            <a:srgbClr val="000000"/>
                          </a:solidFill>
                          <a:effectLst/>
                          <a:latin typeface="+mn-lt"/>
                        </a:rPr>
                        <a:t>70</a:t>
                      </a:r>
                    </a:p>
                  </a:txBody>
                  <a:tcPr marL="7620" marR="7620" marT="7620" marB="0" anchor="b"/>
                </a:tc>
                <a:tc>
                  <a:txBody>
                    <a:bodyPr/>
                    <a:lstStyle/>
                    <a:p>
                      <a:pPr algn="ctr" fontAlgn="b"/>
                      <a:r>
                        <a:rPr lang="en-US" sz="900" b="0" i="0" u="none" strike="noStrike">
                          <a:solidFill>
                            <a:srgbClr val="000000"/>
                          </a:solidFill>
                          <a:effectLst/>
                          <a:latin typeface="+mn-lt"/>
                        </a:rPr>
                        <a:t>76</a:t>
                      </a:r>
                    </a:p>
                  </a:txBody>
                  <a:tcPr marL="7620" marR="7620" marT="7620" marB="0" anchor="b"/>
                </a:tc>
                <a:tc>
                  <a:txBody>
                    <a:bodyPr/>
                    <a:lstStyle/>
                    <a:p>
                      <a:pPr algn="ctr" fontAlgn="b"/>
                      <a:r>
                        <a:rPr lang="en-US" sz="900" b="0" i="0" u="none" strike="noStrike" dirty="0">
                          <a:solidFill>
                            <a:srgbClr val="000000"/>
                          </a:solidFill>
                          <a:effectLst/>
                          <a:latin typeface="+mn-lt"/>
                        </a:rPr>
                        <a:t>86</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16</a:t>
                      </a:r>
                    </a:p>
                  </a:txBody>
                  <a:tcPr marL="7620" marR="7620" marT="7620" marB="0" anchor="b"/>
                </a:tc>
                <a:tc>
                  <a:txBody>
                    <a:bodyPr/>
                    <a:lstStyle/>
                    <a:p>
                      <a:pPr algn="r" fontAlgn="b"/>
                      <a:r>
                        <a:rPr lang="en-US" sz="900" b="0" i="0" u="none" strike="noStrike">
                          <a:solidFill>
                            <a:srgbClr val="000000"/>
                          </a:solidFill>
                          <a:effectLst/>
                          <a:latin typeface="+mn-lt"/>
                        </a:rPr>
                        <a:t>26</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330</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64</a:t>
                      </a:r>
                    </a:p>
                  </a:txBody>
                  <a:tcPr marL="7620" marR="7620" marT="7620" marB="0" anchor="b"/>
                </a:tc>
                <a:tc>
                  <a:txBody>
                    <a:bodyPr/>
                    <a:lstStyle/>
                    <a:p>
                      <a:pPr algn="ctr" fontAlgn="b"/>
                      <a:r>
                        <a:rPr lang="en-US" sz="900" b="0" i="0" u="none" strike="noStrike">
                          <a:solidFill>
                            <a:srgbClr val="000000"/>
                          </a:solidFill>
                          <a:effectLst/>
                          <a:latin typeface="+mn-lt"/>
                        </a:rPr>
                        <a:t>70</a:t>
                      </a:r>
                    </a:p>
                  </a:txBody>
                  <a:tcPr marL="7620" marR="7620" marT="7620" marB="0" anchor="b"/>
                </a:tc>
                <a:tc>
                  <a:txBody>
                    <a:bodyPr/>
                    <a:lstStyle/>
                    <a:p>
                      <a:pPr algn="ctr" fontAlgn="b"/>
                      <a:r>
                        <a:rPr lang="en-US" sz="900" b="0" i="0" u="none" strike="noStrike">
                          <a:solidFill>
                            <a:srgbClr val="000000"/>
                          </a:solidFill>
                          <a:effectLst/>
                          <a:latin typeface="+mn-lt"/>
                        </a:rPr>
                        <a:t>74</a:t>
                      </a:r>
                    </a:p>
                  </a:txBody>
                  <a:tcPr marL="7620" marR="7620" marT="7620" marB="0" anchor="b"/>
                </a:tc>
                <a:tc>
                  <a:txBody>
                    <a:bodyPr/>
                    <a:lstStyle/>
                    <a:p>
                      <a:pPr algn="ctr" fontAlgn="b"/>
                      <a:r>
                        <a:rPr lang="en-US" sz="900" b="0" i="0" u="none" strike="noStrike">
                          <a:solidFill>
                            <a:srgbClr val="000000"/>
                          </a:solidFill>
                          <a:effectLst/>
                          <a:latin typeface="+mn-lt"/>
                        </a:rPr>
                        <a:t>81</a:t>
                      </a:r>
                    </a:p>
                  </a:txBody>
                  <a:tcPr marL="7620" marR="7620" marT="7620" marB="0" anchor="b"/>
                </a:tc>
                <a:tc>
                  <a:txBody>
                    <a:bodyPr/>
                    <a:lstStyle/>
                    <a:p>
                      <a:pPr algn="ctr" fontAlgn="b"/>
                      <a:r>
                        <a:rPr lang="en-US" sz="900" b="0" i="0" u="none" strike="noStrike" dirty="0">
                          <a:solidFill>
                            <a:srgbClr val="000000"/>
                          </a:solidFill>
                          <a:effectLst/>
                          <a:latin typeface="+mn-lt"/>
                        </a:rPr>
                        <a:t>91</a:t>
                      </a:r>
                    </a:p>
                  </a:txBody>
                  <a:tcPr marL="7620" marR="7620" marT="7620" marB="0" anchor="b"/>
                </a:tc>
                <a:tc>
                  <a:txBody>
                    <a:bodyPr/>
                    <a:lstStyle/>
                    <a:p>
                      <a:pPr algn="r" fontAlgn="b"/>
                      <a:r>
                        <a:rPr lang="en-US" sz="900" b="0" i="0" u="none" strike="noStrike">
                          <a:solidFill>
                            <a:srgbClr val="000000"/>
                          </a:solidFill>
                          <a:effectLst/>
                          <a:latin typeface="+mn-lt"/>
                        </a:rPr>
                        <a:t>6</a:t>
                      </a:r>
                    </a:p>
                  </a:txBody>
                  <a:tcPr marL="7620" marR="7620" marT="7620" marB="0" anchor="b"/>
                </a:tc>
                <a:tc>
                  <a:txBody>
                    <a:bodyPr/>
                    <a:lstStyle/>
                    <a:p>
                      <a:pPr algn="r" fontAlgn="b"/>
                      <a:r>
                        <a:rPr lang="en-US" sz="900" b="0" i="0" u="none" strike="noStrike">
                          <a:solidFill>
                            <a:srgbClr val="000000"/>
                          </a:solidFill>
                          <a:effectLst/>
                          <a:latin typeface="+mn-lt"/>
                        </a:rPr>
                        <a:t>10</a:t>
                      </a:r>
                    </a:p>
                  </a:txBody>
                  <a:tcPr marL="7620" marR="7620" marT="7620" marB="0" anchor="b"/>
                </a:tc>
                <a:tc>
                  <a:txBody>
                    <a:bodyPr/>
                    <a:lstStyle/>
                    <a:p>
                      <a:pPr algn="r" fontAlgn="b"/>
                      <a:r>
                        <a:rPr lang="en-US" sz="900" b="0" i="0" u="none" strike="noStrike" dirty="0">
                          <a:solidFill>
                            <a:srgbClr val="000000"/>
                          </a:solidFill>
                          <a:effectLst/>
                          <a:latin typeface="+mn-lt"/>
                        </a:rPr>
                        <a:t>17</a:t>
                      </a:r>
                    </a:p>
                  </a:txBody>
                  <a:tcPr marL="7620" marR="7620" marT="7620" marB="0" anchor="b"/>
                </a:tc>
                <a:tc>
                  <a:txBody>
                    <a:bodyPr/>
                    <a:lstStyle/>
                    <a:p>
                      <a:pPr algn="r" fontAlgn="b"/>
                      <a:r>
                        <a:rPr lang="en-US" sz="900" b="0" i="0" u="none" strike="noStrike">
                          <a:solidFill>
                            <a:srgbClr val="000000"/>
                          </a:solidFill>
                          <a:effectLst/>
                          <a:latin typeface="+mn-lt"/>
                        </a:rPr>
                        <a:t>27</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331</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55</a:t>
                      </a:r>
                    </a:p>
                  </a:txBody>
                  <a:tcPr marL="7620" marR="7620" marT="7620" marB="0" anchor="b"/>
                </a:tc>
                <a:tc>
                  <a:txBody>
                    <a:bodyPr/>
                    <a:lstStyle/>
                    <a:p>
                      <a:pPr algn="ctr" fontAlgn="b"/>
                      <a:r>
                        <a:rPr lang="en-US" sz="900" b="0" i="0" u="none" strike="noStrike">
                          <a:solidFill>
                            <a:srgbClr val="000000"/>
                          </a:solidFill>
                          <a:effectLst/>
                          <a:latin typeface="+mn-lt"/>
                        </a:rPr>
                        <a:t>60</a:t>
                      </a:r>
                    </a:p>
                  </a:txBody>
                  <a:tcPr marL="7620" marR="7620" marT="7620" marB="0" anchor="b"/>
                </a:tc>
                <a:tc>
                  <a:txBody>
                    <a:bodyPr/>
                    <a:lstStyle/>
                    <a:p>
                      <a:pPr algn="ctr" fontAlgn="b"/>
                      <a:r>
                        <a:rPr lang="en-US" sz="900" b="0" i="0" u="none" strike="noStrike">
                          <a:solidFill>
                            <a:srgbClr val="000000"/>
                          </a:solidFill>
                          <a:effectLst/>
                          <a:latin typeface="+mn-lt"/>
                        </a:rPr>
                        <a:t>63</a:t>
                      </a:r>
                    </a:p>
                  </a:txBody>
                  <a:tcPr marL="7620" marR="7620" marT="7620" marB="0" anchor="b"/>
                </a:tc>
                <a:tc>
                  <a:txBody>
                    <a:bodyPr/>
                    <a:lstStyle/>
                    <a:p>
                      <a:pPr algn="ctr" fontAlgn="b"/>
                      <a:r>
                        <a:rPr lang="en-US" sz="900" b="0" i="0" u="none" strike="noStrike">
                          <a:solidFill>
                            <a:srgbClr val="000000"/>
                          </a:solidFill>
                          <a:effectLst/>
                          <a:latin typeface="+mn-lt"/>
                        </a:rPr>
                        <a:t>69</a:t>
                      </a:r>
                    </a:p>
                  </a:txBody>
                  <a:tcPr marL="7620" marR="7620" marT="7620" marB="0" anchor="b"/>
                </a:tc>
                <a:tc>
                  <a:txBody>
                    <a:bodyPr/>
                    <a:lstStyle/>
                    <a:p>
                      <a:pPr algn="ctr" fontAlgn="b"/>
                      <a:r>
                        <a:rPr lang="en-US" sz="900" b="0" i="0" u="none" strike="noStrike" dirty="0">
                          <a:solidFill>
                            <a:srgbClr val="000000"/>
                          </a:solidFill>
                          <a:effectLst/>
                          <a:latin typeface="+mn-lt"/>
                        </a:rPr>
                        <a:t>78</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8</a:t>
                      </a:r>
                    </a:p>
                  </a:txBody>
                  <a:tcPr marL="7620" marR="7620" marT="7620" marB="0" anchor="b"/>
                </a:tc>
                <a:tc>
                  <a:txBody>
                    <a:bodyPr/>
                    <a:lstStyle/>
                    <a:p>
                      <a:pPr algn="r" fontAlgn="b"/>
                      <a:r>
                        <a:rPr lang="en-US" sz="900" b="0" i="0" u="none" strike="noStrike" dirty="0">
                          <a:solidFill>
                            <a:srgbClr val="000000"/>
                          </a:solidFill>
                          <a:effectLst/>
                          <a:latin typeface="+mn-lt"/>
                        </a:rPr>
                        <a:t>14</a:t>
                      </a:r>
                    </a:p>
                  </a:txBody>
                  <a:tcPr marL="7620" marR="7620" marT="7620" marB="0" anchor="b"/>
                </a:tc>
                <a:tc>
                  <a:txBody>
                    <a:bodyPr/>
                    <a:lstStyle/>
                    <a:p>
                      <a:pPr algn="r" fontAlgn="b"/>
                      <a:r>
                        <a:rPr lang="en-US" sz="900" b="0" i="0" u="none" strike="noStrike">
                          <a:solidFill>
                            <a:srgbClr val="000000"/>
                          </a:solidFill>
                          <a:effectLst/>
                          <a:latin typeface="+mn-lt"/>
                        </a:rPr>
                        <a:t>23</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332</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69</a:t>
                      </a:r>
                    </a:p>
                  </a:txBody>
                  <a:tcPr marL="7620" marR="7620" marT="7620" marB="0" anchor="b"/>
                </a:tc>
                <a:tc>
                  <a:txBody>
                    <a:bodyPr/>
                    <a:lstStyle/>
                    <a:p>
                      <a:pPr algn="ctr" fontAlgn="b"/>
                      <a:r>
                        <a:rPr lang="en-US" sz="900" b="0" i="0" u="none" strike="noStrike">
                          <a:solidFill>
                            <a:srgbClr val="000000"/>
                          </a:solidFill>
                          <a:effectLst/>
                          <a:latin typeface="+mn-lt"/>
                        </a:rPr>
                        <a:t>63</a:t>
                      </a:r>
                    </a:p>
                  </a:txBody>
                  <a:tcPr marL="7620" marR="7620" marT="7620" marB="0" anchor="b"/>
                </a:tc>
                <a:tc>
                  <a:txBody>
                    <a:bodyPr/>
                    <a:lstStyle/>
                    <a:p>
                      <a:pPr algn="ctr" fontAlgn="b"/>
                      <a:r>
                        <a:rPr lang="en-US" sz="900" b="0" i="0" u="none" strike="noStrike">
                          <a:solidFill>
                            <a:srgbClr val="000000"/>
                          </a:solidFill>
                          <a:effectLst/>
                          <a:latin typeface="+mn-lt"/>
                        </a:rPr>
                        <a:t>66</a:t>
                      </a:r>
                    </a:p>
                  </a:txBody>
                  <a:tcPr marL="7620" marR="7620" marT="7620" marB="0" anchor="b"/>
                </a:tc>
                <a:tc>
                  <a:txBody>
                    <a:bodyPr/>
                    <a:lstStyle/>
                    <a:p>
                      <a:pPr algn="ctr" fontAlgn="b"/>
                      <a:r>
                        <a:rPr lang="en-US" sz="900" b="0" i="0" u="none" strike="noStrike">
                          <a:solidFill>
                            <a:srgbClr val="000000"/>
                          </a:solidFill>
                          <a:effectLst/>
                          <a:latin typeface="+mn-lt"/>
                        </a:rPr>
                        <a:t>72</a:t>
                      </a:r>
                    </a:p>
                  </a:txBody>
                  <a:tcPr marL="7620" marR="7620" marT="7620" marB="0" anchor="b"/>
                </a:tc>
                <a:tc>
                  <a:txBody>
                    <a:bodyPr/>
                    <a:lstStyle/>
                    <a:p>
                      <a:pPr algn="ctr" fontAlgn="b"/>
                      <a:r>
                        <a:rPr lang="en-US" sz="900" b="0" i="0" u="none" strike="noStrike" dirty="0">
                          <a:solidFill>
                            <a:srgbClr val="000000"/>
                          </a:solidFill>
                          <a:effectLst/>
                          <a:latin typeface="+mn-lt"/>
                        </a:rPr>
                        <a:t>81</a:t>
                      </a:r>
                    </a:p>
                  </a:txBody>
                  <a:tcPr marL="7620" marR="7620" marT="7620" marB="0" anchor="b"/>
                </a:tc>
                <a:tc>
                  <a:txBody>
                    <a:bodyPr/>
                    <a:lstStyle/>
                    <a:p>
                      <a:pPr algn="r" fontAlgn="b"/>
                      <a:r>
                        <a:rPr lang="en-US" sz="900" b="0" i="0" u="none" strike="noStrike">
                          <a:solidFill>
                            <a:srgbClr val="000000"/>
                          </a:solidFill>
                          <a:effectLst/>
                          <a:latin typeface="+mn-lt"/>
                        </a:rPr>
                        <a:t>-6</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dirty="0">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13</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356</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33</a:t>
                      </a:r>
                    </a:p>
                  </a:txBody>
                  <a:tcPr marL="7620" marR="7620" marT="7620" marB="0" anchor="b"/>
                </a:tc>
                <a:tc>
                  <a:txBody>
                    <a:bodyPr/>
                    <a:lstStyle/>
                    <a:p>
                      <a:pPr algn="ctr" fontAlgn="b"/>
                      <a:r>
                        <a:rPr lang="en-US" sz="900" b="0" i="0" u="none" strike="noStrike">
                          <a:solidFill>
                            <a:srgbClr val="000000"/>
                          </a:solidFill>
                          <a:effectLst/>
                          <a:latin typeface="+mn-lt"/>
                        </a:rPr>
                        <a:t>35</a:t>
                      </a:r>
                    </a:p>
                  </a:txBody>
                  <a:tcPr marL="7620" marR="7620" marT="7620" marB="0" anchor="b"/>
                </a:tc>
                <a:tc>
                  <a:txBody>
                    <a:bodyPr/>
                    <a:lstStyle/>
                    <a:p>
                      <a:pPr algn="ctr" fontAlgn="b"/>
                      <a:r>
                        <a:rPr lang="en-US" sz="900" b="0" i="0" u="none" strike="noStrike">
                          <a:solidFill>
                            <a:srgbClr val="000000"/>
                          </a:solidFill>
                          <a:effectLst/>
                          <a:latin typeface="+mn-lt"/>
                        </a:rPr>
                        <a:t>37</a:t>
                      </a:r>
                    </a:p>
                  </a:txBody>
                  <a:tcPr marL="7620" marR="7620" marT="7620" marB="0" anchor="b"/>
                </a:tc>
                <a:tc>
                  <a:txBody>
                    <a:bodyPr/>
                    <a:lstStyle/>
                    <a:p>
                      <a:pPr algn="ctr" fontAlgn="b"/>
                      <a:r>
                        <a:rPr lang="en-US" sz="900" b="0" i="0" u="none" strike="noStrike">
                          <a:solidFill>
                            <a:srgbClr val="000000"/>
                          </a:solidFill>
                          <a:effectLst/>
                          <a:latin typeface="+mn-lt"/>
                        </a:rPr>
                        <a:t>40</a:t>
                      </a:r>
                    </a:p>
                  </a:txBody>
                  <a:tcPr marL="7620" marR="7620" marT="7620" marB="0" anchor="b"/>
                </a:tc>
                <a:tc>
                  <a:txBody>
                    <a:bodyPr/>
                    <a:lstStyle/>
                    <a:p>
                      <a:pPr algn="ctr" fontAlgn="b"/>
                      <a:r>
                        <a:rPr lang="en-US" sz="900" b="0" i="0" u="none" strike="noStrike" dirty="0">
                          <a:solidFill>
                            <a:srgbClr val="000000"/>
                          </a:solidFill>
                          <a:effectLst/>
                          <a:latin typeface="+mn-lt"/>
                        </a:rPr>
                        <a:t>46</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4</a:t>
                      </a:r>
                    </a:p>
                  </a:txBody>
                  <a:tcPr marL="7620" marR="7620" marT="7620" marB="0" anchor="b"/>
                </a:tc>
                <a:tc>
                  <a:txBody>
                    <a:bodyPr/>
                    <a:lstStyle/>
                    <a:p>
                      <a:pPr algn="r" fontAlgn="b"/>
                      <a:r>
                        <a:rPr lang="en-US" sz="900" b="0" i="0" u="none" strike="noStrike" dirty="0">
                          <a:solidFill>
                            <a:srgbClr val="000000"/>
                          </a:solidFill>
                          <a:effectLst/>
                          <a:latin typeface="+mn-lt"/>
                        </a:rPr>
                        <a:t>8</a:t>
                      </a:r>
                    </a:p>
                  </a:txBody>
                  <a:tcPr marL="7620" marR="7620" marT="7620" marB="0" anchor="b"/>
                </a:tc>
                <a:tc>
                  <a:txBody>
                    <a:bodyPr/>
                    <a:lstStyle/>
                    <a:p>
                      <a:pPr algn="r" fontAlgn="b"/>
                      <a:r>
                        <a:rPr lang="en-US" sz="900" b="0" i="0" u="none" strike="noStrike">
                          <a:solidFill>
                            <a:srgbClr val="000000"/>
                          </a:solidFill>
                          <a:effectLst/>
                          <a:latin typeface="+mn-lt"/>
                        </a:rPr>
                        <a:t>13</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364</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90</a:t>
                      </a:r>
                    </a:p>
                  </a:txBody>
                  <a:tcPr marL="7620" marR="7620" marT="7620" marB="0" anchor="b"/>
                </a:tc>
                <a:tc>
                  <a:txBody>
                    <a:bodyPr/>
                    <a:lstStyle/>
                    <a:p>
                      <a:pPr algn="ctr" fontAlgn="b"/>
                      <a:r>
                        <a:rPr lang="en-US" sz="900" b="0" i="0" u="none" strike="noStrike">
                          <a:solidFill>
                            <a:srgbClr val="000000"/>
                          </a:solidFill>
                          <a:effectLst/>
                          <a:latin typeface="+mn-lt"/>
                        </a:rPr>
                        <a:t>90</a:t>
                      </a:r>
                    </a:p>
                  </a:txBody>
                  <a:tcPr marL="7620" marR="7620" marT="7620" marB="0" anchor="b"/>
                </a:tc>
                <a:tc>
                  <a:txBody>
                    <a:bodyPr/>
                    <a:lstStyle/>
                    <a:p>
                      <a:pPr algn="ctr" fontAlgn="b"/>
                      <a:r>
                        <a:rPr lang="en-US" sz="900" b="0" i="0" u="none" strike="noStrike">
                          <a:solidFill>
                            <a:srgbClr val="000000"/>
                          </a:solidFill>
                          <a:effectLst/>
                          <a:latin typeface="+mn-lt"/>
                        </a:rPr>
                        <a:t>95</a:t>
                      </a:r>
                    </a:p>
                  </a:txBody>
                  <a:tcPr marL="7620" marR="7620" marT="7620" marB="0" anchor="b"/>
                </a:tc>
                <a:tc>
                  <a:txBody>
                    <a:bodyPr/>
                    <a:lstStyle/>
                    <a:p>
                      <a:pPr algn="ctr" fontAlgn="b"/>
                      <a:r>
                        <a:rPr lang="en-US" sz="900" b="0" i="0" u="none" strike="noStrike">
                          <a:solidFill>
                            <a:srgbClr val="000000"/>
                          </a:solidFill>
                          <a:effectLst/>
                          <a:latin typeface="+mn-lt"/>
                        </a:rPr>
                        <a:t>104</a:t>
                      </a:r>
                    </a:p>
                  </a:txBody>
                  <a:tcPr marL="7620" marR="7620" marT="7620" marB="0" anchor="b"/>
                </a:tc>
                <a:tc>
                  <a:txBody>
                    <a:bodyPr/>
                    <a:lstStyle/>
                    <a:p>
                      <a:pPr algn="ctr" fontAlgn="b"/>
                      <a:r>
                        <a:rPr lang="en-US" sz="900" b="0" i="0" u="none" strike="noStrike" dirty="0">
                          <a:solidFill>
                            <a:srgbClr val="000000"/>
                          </a:solidFill>
                          <a:effectLst/>
                          <a:latin typeface="+mn-lt"/>
                        </a:rPr>
                        <a:t>117</a:t>
                      </a:r>
                    </a:p>
                  </a:txBody>
                  <a:tcPr marL="7620" marR="7620" marT="7620" marB="0" anchor="b"/>
                </a:tc>
                <a:tc>
                  <a:txBody>
                    <a:bodyPr/>
                    <a:lstStyle/>
                    <a:p>
                      <a:pPr algn="r" fontAlgn="b"/>
                      <a:r>
                        <a:rPr lang="en-US" sz="900" b="0" i="0" u="none" strike="noStrike">
                          <a:solidFill>
                            <a:srgbClr val="000000"/>
                          </a:solidFill>
                          <a:effectLst/>
                          <a:latin typeface="+mn-lt"/>
                        </a:rPr>
                        <a:t>0</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14</a:t>
                      </a:r>
                    </a:p>
                  </a:txBody>
                  <a:tcPr marL="7620" marR="7620" marT="7620" marB="0" anchor="b"/>
                </a:tc>
                <a:tc>
                  <a:txBody>
                    <a:bodyPr/>
                    <a:lstStyle/>
                    <a:p>
                      <a:pPr algn="r" fontAlgn="b"/>
                      <a:r>
                        <a:rPr lang="en-US" sz="900" b="0" i="0" u="none" strike="noStrike">
                          <a:solidFill>
                            <a:srgbClr val="000000"/>
                          </a:solidFill>
                          <a:effectLst/>
                          <a:latin typeface="+mn-lt"/>
                        </a:rPr>
                        <a:t>27</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381</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54</a:t>
                      </a:r>
                    </a:p>
                  </a:txBody>
                  <a:tcPr marL="7620" marR="7620" marT="7620" marB="0" anchor="b"/>
                </a:tc>
                <a:tc>
                  <a:txBody>
                    <a:bodyPr/>
                    <a:lstStyle/>
                    <a:p>
                      <a:pPr algn="ctr" fontAlgn="b"/>
                      <a:r>
                        <a:rPr lang="en-US" sz="900" b="0" i="0" u="none" strike="noStrike">
                          <a:solidFill>
                            <a:srgbClr val="000000"/>
                          </a:solidFill>
                          <a:effectLst/>
                          <a:latin typeface="+mn-lt"/>
                        </a:rPr>
                        <a:t>53</a:t>
                      </a:r>
                    </a:p>
                  </a:txBody>
                  <a:tcPr marL="7620" marR="7620" marT="7620" marB="0" anchor="b"/>
                </a:tc>
                <a:tc>
                  <a:txBody>
                    <a:bodyPr/>
                    <a:lstStyle/>
                    <a:p>
                      <a:pPr algn="ctr" fontAlgn="b"/>
                      <a:r>
                        <a:rPr lang="en-US" sz="900" b="0" i="0" u="none" strike="noStrike">
                          <a:solidFill>
                            <a:srgbClr val="000000"/>
                          </a:solidFill>
                          <a:effectLst/>
                          <a:latin typeface="+mn-lt"/>
                        </a:rPr>
                        <a:t>55</a:t>
                      </a:r>
                    </a:p>
                  </a:txBody>
                  <a:tcPr marL="7620" marR="7620" marT="7620" marB="0" anchor="b"/>
                </a:tc>
                <a:tc>
                  <a:txBody>
                    <a:bodyPr/>
                    <a:lstStyle/>
                    <a:p>
                      <a:pPr algn="ctr" fontAlgn="b"/>
                      <a:r>
                        <a:rPr lang="en-US" sz="900" b="0" i="0" u="none" strike="noStrike">
                          <a:solidFill>
                            <a:srgbClr val="000000"/>
                          </a:solidFill>
                          <a:effectLst/>
                          <a:latin typeface="+mn-lt"/>
                        </a:rPr>
                        <a:t>60</a:t>
                      </a:r>
                    </a:p>
                  </a:txBody>
                  <a:tcPr marL="7620" marR="7620" marT="7620" marB="0" anchor="b"/>
                </a:tc>
                <a:tc>
                  <a:txBody>
                    <a:bodyPr/>
                    <a:lstStyle/>
                    <a:p>
                      <a:pPr algn="ctr" fontAlgn="b"/>
                      <a:r>
                        <a:rPr lang="en-US" sz="900" b="0" i="0" u="none" strike="noStrike">
                          <a:solidFill>
                            <a:srgbClr val="000000"/>
                          </a:solidFill>
                          <a:effectLst/>
                          <a:latin typeface="+mn-lt"/>
                        </a:rPr>
                        <a:t>68</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c>
                  <a:txBody>
                    <a:bodyPr/>
                    <a:lstStyle/>
                    <a:p>
                      <a:pPr algn="r" fontAlgn="b"/>
                      <a:r>
                        <a:rPr lang="en-US" sz="900" b="0" i="0" u="none" strike="noStrike">
                          <a:solidFill>
                            <a:srgbClr val="000000"/>
                          </a:solidFill>
                          <a:effectLst/>
                          <a:latin typeface="+mn-lt"/>
                        </a:rPr>
                        <a:t>1</a:t>
                      </a:r>
                    </a:p>
                  </a:txBody>
                  <a:tcPr marL="7620" marR="7620" marT="7620" marB="0" anchor="b"/>
                </a:tc>
                <a:tc>
                  <a:txBody>
                    <a:bodyPr/>
                    <a:lstStyle/>
                    <a:p>
                      <a:pPr algn="r" fontAlgn="b"/>
                      <a:r>
                        <a:rPr lang="en-US" sz="900" b="0" i="0" u="none" strike="noStrike" dirty="0">
                          <a:solidFill>
                            <a:srgbClr val="000000"/>
                          </a:solidFill>
                          <a:effectLst/>
                          <a:latin typeface="+mn-lt"/>
                        </a:rPr>
                        <a:t>6</a:t>
                      </a:r>
                    </a:p>
                  </a:txBody>
                  <a:tcPr marL="7620" marR="7620" marT="7620" marB="0" anchor="b"/>
                </a:tc>
                <a:tc>
                  <a:txBody>
                    <a:bodyPr/>
                    <a:lstStyle/>
                    <a:p>
                      <a:pPr algn="r" fontAlgn="b"/>
                      <a:r>
                        <a:rPr lang="en-US" sz="900" b="0" i="0" u="none" strike="noStrike">
                          <a:solidFill>
                            <a:srgbClr val="000000"/>
                          </a:solidFill>
                          <a:effectLst/>
                          <a:latin typeface="+mn-lt"/>
                        </a:rPr>
                        <a:t>14</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386</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67</a:t>
                      </a:r>
                    </a:p>
                  </a:txBody>
                  <a:tcPr marL="7620" marR="7620" marT="7620" marB="0" anchor="b"/>
                </a:tc>
                <a:tc>
                  <a:txBody>
                    <a:bodyPr/>
                    <a:lstStyle/>
                    <a:p>
                      <a:pPr algn="ctr" fontAlgn="b"/>
                      <a:r>
                        <a:rPr lang="en-US" sz="900" b="0" i="0" u="none" strike="noStrike">
                          <a:solidFill>
                            <a:srgbClr val="000000"/>
                          </a:solidFill>
                          <a:effectLst/>
                          <a:latin typeface="+mn-lt"/>
                        </a:rPr>
                        <a:t>70</a:t>
                      </a:r>
                    </a:p>
                  </a:txBody>
                  <a:tcPr marL="7620" marR="7620" marT="7620" marB="0" anchor="b"/>
                </a:tc>
                <a:tc>
                  <a:txBody>
                    <a:bodyPr/>
                    <a:lstStyle/>
                    <a:p>
                      <a:pPr algn="ctr" fontAlgn="b"/>
                      <a:r>
                        <a:rPr lang="en-US" sz="900" b="0" i="0" u="none" strike="noStrike">
                          <a:solidFill>
                            <a:srgbClr val="000000"/>
                          </a:solidFill>
                          <a:effectLst/>
                          <a:latin typeface="+mn-lt"/>
                        </a:rPr>
                        <a:t>74</a:t>
                      </a:r>
                    </a:p>
                  </a:txBody>
                  <a:tcPr marL="7620" marR="7620" marT="7620" marB="0" anchor="b"/>
                </a:tc>
                <a:tc>
                  <a:txBody>
                    <a:bodyPr/>
                    <a:lstStyle/>
                    <a:p>
                      <a:pPr algn="ctr" fontAlgn="b"/>
                      <a:r>
                        <a:rPr lang="en-US" sz="900" b="0" i="0" u="none" strike="noStrike">
                          <a:solidFill>
                            <a:srgbClr val="000000"/>
                          </a:solidFill>
                          <a:effectLst/>
                          <a:latin typeface="+mn-lt"/>
                        </a:rPr>
                        <a:t>81</a:t>
                      </a:r>
                    </a:p>
                  </a:txBody>
                  <a:tcPr marL="7620" marR="7620" marT="7620" marB="0" anchor="b"/>
                </a:tc>
                <a:tc>
                  <a:txBody>
                    <a:bodyPr/>
                    <a:lstStyle/>
                    <a:p>
                      <a:pPr algn="ctr" fontAlgn="b"/>
                      <a:r>
                        <a:rPr lang="en-US" sz="900" b="0" i="0" u="none" strike="noStrike" dirty="0">
                          <a:solidFill>
                            <a:srgbClr val="000000"/>
                          </a:solidFill>
                          <a:effectLst/>
                          <a:latin typeface="+mn-lt"/>
                        </a:rPr>
                        <a:t>91</a:t>
                      </a:r>
                    </a:p>
                  </a:txBody>
                  <a:tcPr marL="7620" marR="7620" marT="7620" marB="0" anchor="b"/>
                </a:tc>
                <a:tc>
                  <a:txBody>
                    <a:bodyPr/>
                    <a:lstStyle/>
                    <a:p>
                      <a:pPr algn="r" fontAlgn="b"/>
                      <a:r>
                        <a:rPr lang="en-US" sz="900" b="0" i="0" u="none" strike="noStrike">
                          <a:solidFill>
                            <a:srgbClr val="000000"/>
                          </a:solidFill>
                          <a:effectLst/>
                          <a:latin typeface="+mn-lt"/>
                        </a:rPr>
                        <a:t>3</a:t>
                      </a:r>
                    </a:p>
                  </a:txBody>
                  <a:tcPr marL="7620" marR="7620" marT="7620" marB="0" anchor="b"/>
                </a:tc>
                <a:tc>
                  <a:txBody>
                    <a:bodyPr/>
                    <a:lstStyle/>
                    <a:p>
                      <a:pPr algn="r" fontAlgn="b"/>
                      <a:r>
                        <a:rPr lang="en-US" sz="900" b="0" i="0" u="none" strike="noStrike">
                          <a:solidFill>
                            <a:srgbClr val="000000"/>
                          </a:solidFill>
                          <a:effectLst/>
                          <a:latin typeface="+mn-lt"/>
                        </a:rPr>
                        <a:t>7</a:t>
                      </a:r>
                    </a:p>
                  </a:txBody>
                  <a:tcPr marL="7620" marR="7620" marT="7620" marB="0" anchor="b"/>
                </a:tc>
                <a:tc>
                  <a:txBody>
                    <a:bodyPr/>
                    <a:lstStyle/>
                    <a:p>
                      <a:pPr algn="r" fontAlgn="b"/>
                      <a:r>
                        <a:rPr lang="en-US" sz="900" b="0" i="0" u="none" strike="noStrike" dirty="0">
                          <a:solidFill>
                            <a:srgbClr val="000000"/>
                          </a:solidFill>
                          <a:effectLst/>
                          <a:latin typeface="+mn-lt"/>
                        </a:rPr>
                        <a:t>14</a:t>
                      </a:r>
                    </a:p>
                  </a:txBody>
                  <a:tcPr marL="7620" marR="7620" marT="7620" marB="0" anchor="b"/>
                </a:tc>
                <a:tc>
                  <a:txBody>
                    <a:bodyPr/>
                    <a:lstStyle/>
                    <a:p>
                      <a:pPr algn="r" fontAlgn="b"/>
                      <a:r>
                        <a:rPr lang="en-US" sz="900" b="0" i="0" u="none" strike="noStrike">
                          <a:solidFill>
                            <a:srgbClr val="000000"/>
                          </a:solidFill>
                          <a:effectLst/>
                          <a:latin typeface="+mn-lt"/>
                        </a:rPr>
                        <a:t>24</a:t>
                      </a:r>
                    </a:p>
                  </a:txBody>
                  <a:tcPr marL="7620" marR="7620" marT="7620" marB="0" anchor="b"/>
                </a:tc>
              </a:tr>
              <a:tr h="237362">
                <a:tc>
                  <a:txBody>
                    <a:bodyPr/>
                    <a:lstStyle/>
                    <a:p>
                      <a:pPr marL="0" marR="0" algn="ctr">
                        <a:lnSpc>
                          <a:spcPts val="1200"/>
                        </a:lnSpc>
                        <a:spcBef>
                          <a:spcPts val="0"/>
                        </a:spcBef>
                        <a:spcAft>
                          <a:spcPts val="0"/>
                        </a:spcAft>
                        <a:tabLst>
                          <a:tab pos="180340" algn="l"/>
                          <a:tab pos="457200" algn="l"/>
                        </a:tabLst>
                      </a:pPr>
                      <a:r>
                        <a:rPr lang="en-US" sz="900" b="0" kern="0">
                          <a:effectLst/>
                        </a:rPr>
                        <a:t>626</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a:solidFill>
                            <a:srgbClr val="000000"/>
                          </a:solidFill>
                          <a:effectLst/>
                          <a:latin typeface="+mn-lt"/>
                        </a:rPr>
                        <a:t>70</a:t>
                      </a:r>
                    </a:p>
                  </a:txBody>
                  <a:tcPr marL="7620" marR="7620" marT="7620" marB="0" anchor="b"/>
                </a:tc>
                <a:tc>
                  <a:txBody>
                    <a:bodyPr/>
                    <a:lstStyle/>
                    <a:p>
                      <a:pPr algn="ctr" fontAlgn="b"/>
                      <a:r>
                        <a:rPr lang="en-US" sz="900" b="0" i="0" u="none" strike="noStrike">
                          <a:solidFill>
                            <a:srgbClr val="000000"/>
                          </a:solidFill>
                          <a:effectLst/>
                          <a:latin typeface="+mn-lt"/>
                        </a:rPr>
                        <a:t>75</a:t>
                      </a:r>
                    </a:p>
                  </a:txBody>
                  <a:tcPr marL="7620" marR="7620" marT="7620" marB="0" anchor="b"/>
                </a:tc>
                <a:tc>
                  <a:txBody>
                    <a:bodyPr/>
                    <a:lstStyle/>
                    <a:p>
                      <a:pPr algn="ctr" fontAlgn="b"/>
                      <a:r>
                        <a:rPr lang="en-US" sz="900" b="0" i="0" u="none" strike="noStrike">
                          <a:solidFill>
                            <a:srgbClr val="000000"/>
                          </a:solidFill>
                          <a:effectLst/>
                          <a:latin typeface="+mn-lt"/>
                        </a:rPr>
                        <a:t>79</a:t>
                      </a:r>
                    </a:p>
                  </a:txBody>
                  <a:tcPr marL="7620" marR="7620" marT="7620" marB="0" anchor="b"/>
                </a:tc>
                <a:tc>
                  <a:txBody>
                    <a:bodyPr/>
                    <a:lstStyle/>
                    <a:p>
                      <a:pPr algn="ctr" fontAlgn="b"/>
                      <a:r>
                        <a:rPr lang="en-US" sz="900" b="0" i="0" u="none" strike="noStrike">
                          <a:solidFill>
                            <a:srgbClr val="000000"/>
                          </a:solidFill>
                          <a:effectLst/>
                          <a:latin typeface="+mn-lt"/>
                        </a:rPr>
                        <a:t>86</a:t>
                      </a:r>
                    </a:p>
                  </a:txBody>
                  <a:tcPr marL="7620" marR="7620" marT="7620" marB="0" anchor="b"/>
                </a:tc>
                <a:tc>
                  <a:txBody>
                    <a:bodyPr/>
                    <a:lstStyle/>
                    <a:p>
                      <a:pPr algn="ctr" fontAlgn="b"/>
                      <a:r>
                        <a:rPr lang="en-US" sz="900" b="0" i="0" u="none" strike="noStrike" dirty="0">
                          <a:solidFill>
                            <a:srgbClr val="000000"/>
                          </a:solidFill>
                          <a:effectLst/>
                          <a:latin typeface="+mn-lt"/>
                        </a:rPr>
                        <a:t>98</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a:solidFill>
                            <a:srgbClr val="000000"/>
                          </a:solidFill>
                          <a:effectLst/>
                          <a:latin typeface="+mn-lt"/>
                        </a:rPr>
                        <a:t>9</a:t>
                      </a:r>
                    </a:p>
                  </a:txBody>
                  <a:tcPr marL="7620" marR="7620" marT="7620" marB="0" anchor="b"/>
                </a:tc>
                <a:tc>
                  <a:txBody>
                    <a:bodyPr/>
                    <a:lstStyle/>
                    <a:p>
                      <a:pPr algn="r" fontAlgn="b"/>
                      <a:r>
                        <a:rPr lang="en-US" sz="900" b="0" i="0" u="none" strike="noStrike" dirty="0">
                          <a:solidFill>
                            <a:srgbClr val="000000"/>
                          </a:solidFill>
                          <a:effectLst/>
                          <a:latin typeface="+mn-lt"/>
                        </a:rPr>
                        <a:t>16</a:t>
                      </a:r>
                    </a:p>
                  </a:txBody>
                  <a:tcPr marL="7620" marR="7620" marT="7620" marB="0" anchor="b"/>
                </a:tc>
                <a:tc>
                  <a:txBody>
                    <a:bodyPr/>
                    <a:lstStyle/>
                    <a:p>
                      <a:pPr algn="r" fontAlgn="b"/>
                      <a:r>
                        <a:rPr lang="en-US" sz="900" b="0" i="0" u="none" strike="noStrike" dirty="0">
                          <a:solidFill>
                            <a:srgbClr val="000000"/>
                          </a:solidFill>
                          <a:effectLst/>
                          <a:latin typeface="+mn-lt"/>
                        </a:rPr>
                        <a:t>28</a:t>
                      </a:r>
                    </a:p>
                  </a:txBody>
                  <a:tcPr marL="7620" marR="7620" marT="7620" marB="0" anchor="b"/>
                </a:tc>
              </a:tr>
              <a:tr h="249231">
                <a:tc>
                  <a:txBody>
                    <a:bodyPr/>
                    <a:lstStyle/>
                    <a:p>
                      <a:pPr marL="0" marR="0" algn="ctr">
                        <a:lnSpc>
                          <a:spcPts val="1200"/>
                        </a:lnSpc>
                        <a:spcBef>
                          <a:spcPts val="0"/>
                        </a:spcBef>
                        <a:spcAft>
                          <a:spcPts val="0"/>
                        </a:spcAft>
                        <a:tabLst>
                          <a:tab pos="180340" algn="l"/>
                          <a:tab pos="457200" algn="l"/>
                        </a:tabLst>
                      </a:pPr>
                      <a:r>
                        <a:rPr lang="en-US" sz="900" b="0" kern="0">
                          <a:effectLst/>
                        </a:rPr>
                        <a:t>757</a:t>
                      </a:r>
                      <a:endParaRPr lang="en-US" sz="900" b="0" kern="900">
                        <a:effectLst/>
                        <a:latin typeface="Arial"/>
                        <a:ea typeface="Arial"/>
                        <a:cs typeface="Times New Roman"/>
                      </a:endParaRPr>
                    </a:p>
                  </a:txBody>
                  <a:tcPr marL="68580" marR="68580" marT="0" marB="0" anchor="b"/>
                </a:tc>
                <a:tc>
                  <a:txBody>
                    <a:bodyPr/>
                    <a:lstStyle/>
                    <a:p>
                      <a:pPr algn="ctr" fontAlgn="b"/>
                      <a:r>
                        <a:rPr lang="en-US" sz="900" b="0" i="0" u="none" strike="noStrike" dirty="0">
                          <a:solidFill>
                            <a:srgbClr val="000000"/>
                          </a:solidFill>
                          <a:effectLst/>
                          <a:latin typeface="+mn-lt"/>
                        </a:rPr>
                        <a:t>63</a:t>
                      </a:r>
                    </a:p>
                  </a:txBody>
                  <a:tcPr marL="7620" marR="7620" marT="7620" marB="0" anchor="b"/>
                </a:tc>
                <a:tc>
                  <a:txBody>
                    <a:bodyPr/>
                    <a:lstStyle/>
                    <a:p>
                      <a:pPr algn="ctr" fontAlgn="b"/>
                      <a:r>
                        <a:rPr lang="en-US" sz="900" b="0" i="0" u="none" strike="noStrike">
                          <a:solidFill>
                            <a:srgbClr val="000000"/>
                          </a:solidFill>
                          <a:effectLst/>
                          <a:latin typeface="+mn-lt"/>
                        </a:rPr>
                        <a:t>64</a:t>
                      </a:r>
                    </a:p>
                  </a:txBody>
                  <a:tcPr marL="7620" marR="7620" marT="7620" marB="0" anchor="b"/>
                </a:tc>
                <a:tc>
                  <a:txBody>
                    <a:bodyPr/>
                    <a:lstStyle/>
                    <a:p>
                      <a:pPr algn="ctr" fontAlgn="b"/>
                      <a:r>
                        <a:rPr lang="en-US" sz="900" b="0" i="0" u="none" strike="noStrike">
                          <a:solidFill>
                            <a:srgbClr val="000000"/>
                          </a:solidFill>
                          <a:effectLst/>
                          <a:latin typeface="+mn-lt"/>
                        </a:rPr>
                        <a:t>67</a:t>
                      </a:r>
                    </a:p>
                  </a:txBody>
                  <a:tcPr marL="7620" marR="7620" marT="7620" marB="0" anchor="b"/>
                </a:tc>
                <a:tc>
                  <a:txBody>
                    <a:bodyPr/>
                    <a:lstStyle/>
                    <a:p>
                      <a:pPr algn="ctr" fontAlgn="b"/>
                      <a:r>
                        <a:rPr lang="en-US" sz="900" b="0" i="0" u="none" strike="noStrike">
                          <a:solidFill>
                            <a:srgbClr val="000000"/>
                          </a:solidFill>
                          <a:effectLst/>
                          <a:latin typeface="+mn-lt"/>
                        </a:rPr>
                        <a:t>74</a:t>
                      </a:r>
                    </a:p>
                  </a:txBody>
                  <a:tcPr marL="7620" marR="7620" marT="7620" marB="0" anchor="b"/>
                </a:tc>
                <a:tc>
                  <a:txBody>
                    <a:bodyPr/>
                    <a:lstStyle/>
                    <a:p>
                      <a:pPr algn="ctr" fontAlgn="b"/>
                      <a:r>
                        <a:rPr lang="en-US" sz="900" b="0" i="0" u="none" strike="noStrike" dirty="0">
                          <a:solidFill>
                            <a:srgbClr val="000000"/>
                          </a:solidFill>
                          <a:effectLst/>
                          <a:latin typeface="+mn-lt"/>
                        </a:rPr>
                        <a:t>83</a:t>
                      </a:r>
                    </a:p>
                  </a:txBody>
                  <a:tcPr marL="7620" marR="7620" marT="7620" marB="0" anchor="b"/>
                </a:tc>
                <a:tc>
                  <a:txBody>
                    <a:bodyPr/>
                    <a:lstStyle/>
                    <a:p>
                      <a:pPr algn="r" fontAlgn="b"/>
                      <a:r>
                        <a:rPr lang="en-US" sz="900" b="0" i="0" u="none" strike="noStrike">
                          <a:solidFill>
                            <a:srgbClr val="000000"/>
                          </a:solidFill>
                          <a:effectLst/>
                          <a:latin typeface="+mn-lt"/>
                        </a:rPr>
                        <a:t>2</a:t>
                      </a:r>
                    </a:p>
                  </a:txBody>
                  <a:tcPr marL="7620" marR="7620" marT="7620" marB="0" anchor="b"/>
                </a:tc>
                <a:tc>
                  <a:txBody>
                    <a:bodyPr/>
                    <a:lstStyle/>
                    <a:p>
                      <a:pPr algn="r" fontAlgn="b"/>
                      <a:r>
                        <a:rPr lang="en-US" sz="900" b="0" i="0" u="none" strike="noStrike">
                          <a:solidFill>
                            <a:srgbClr val="000000"/>
                          </a:solidFill>
                          <a:effectLst/>
                          <a:latin typeface="+mn-lt"/>
                        </a:rPr>
                        <a:t>5</a:t>
                      </a:r>
                    </a:p>
                  </a:txBody>
                  <a:tcPr marL="7620" marR="7620" marT="7620" marB="0" anchor="b"/>
                </a:tc>
                <a:tc>
                  <a:txBody>
                    <a:bodyPr/>
                    <a:lstStyle/>
                    <a:p>
                      <a:pPr algn="r" fontAlgn="b"/>
                      <a:r>
                        <a:rPr lang="en-US" sz="900" b="0" i="0" u="none" strike="noStrike" dirty="0">
                          <a:solidFill>
                            <a:srgbClr val="000000"/>
                          </a:solidFill>
                          <a:effectLst/>
                          <a:latin typeface="+mn-lt"/>
                        </a:rPr>
                        <a:t>11</a:t>
                      </a:r>
                    </a:p>
                  </a:txBody>
                  <a:tcPr marL="7620" marR="7620" marT="7620" marB="0" anchor="b"/>
                </a:tc>
                <a:tc>
                  <a:txBody>
                    <a:bodyPr/>
                    <a:lstStyle/>
                    <a:p>
                      <a:pPr algn="r" fontAlgn="b"/>
                      <a:r>
                        <a:rPr lang="en-US" sz="900" b="0" i="0" u="none" strike="noStrike" dirty="0">
                          <a:solidFill>
                            <a:srgbClr val="000000"/>
                          </a:solidFill>
                          <a:effectLst/>
                          <a:latin typeface="+mn-lt"/>
                        </a:rPr>
                        <a:t>21</a:t>
                      </a:r>
                    </a:p>
                  </a:txBody>
                  <a:tcPr marL="7620" marR="7620" marT="7620" marB="0" anchor="b"/>
                </a:tc>
              </a:tr>
            </a:tbl>
          </a:graphicData>
        </a:graphic>
      </p:graphicFrame>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0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a:t>
            </a:r>
            <a:r>
              <a:rPr lang="en-US" dirty="0" smtClean="0"/>
              <a:t>Pace Final Reroutes – Impact Analysis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06785343"/>
              </p:ext>
            </p:extLst>
          </p:nvPr>
        </p:nvGraphicFramePr>
        <p:xfrm>
          <a:off x="457200" y="1368425"/>
          <a:ext cx="8229613" cy="5189528"/>
        </p:xfrm>
        <a:graphic>
          <a:graphicData uri="http://schemas.openxmlformats.org/drawingml/2006/table">
            <a:tbl>
              <a:tblPr firstRow="1" firstCol="1" bandRow="1">
                <a:tableStyleId>{5C22544A-7EE6-4342-B048-85BDC9FD1C3A}</a:tableStyleId>
              </a:tblPr>
              <a:tblGrid>
                <a:gridCol w="779134"/>
                <a:gridCol w="827831"/>
                <a:gridCol w="827831"/>
                <a:gridCol w="827831"/>
                <a:gridCol w="827831"/>
                <a:gridCol w="827831"/>
                <a:gridCol w="827831"/>
                <a:gridCol w="827831"/>
                <a:gridCol w="827831"/>
                <a:gridCol w="827831"/>
              </a:tblGrid>
              <a:tr h="230528">
                <a:tc>
                  <a:txBody>
                    <a:bodyPr/>
                    <a:lstStyle/>
                    <a:p>
                      <a:pPr marL="0" marR="0" algn="ctr">
                        <a:lnSpc>
                          <a:spcPts val="1200"/>
                        </a:lnSpc>
                        <a:spcBef>
                          <a:spcPts val="0"/>
                        </a:spcBef>
                        <a:spcAft>
                          <a:spcPts val="0"/>
                        </a:spcAft>
                        <a:tabLst>
                          <a:tab pos="180340" algn="l"/>
                          <a:tab pos="457200" algn="l"/>
                        </a:tabLst>
                      </a:pPr>
                      <a:r>
                        <a:rPr lang="en-US" sz="1000" kern="0" dirty="0">
                          <a:effectLst/>
                        </a:rPr>
                        <a:t> </a:t>
                      </a:r>
                      <a:endParaRPr lang="en-US" sz="900" kern="900" dirty="0">
                        <a:effectLst/>
                        <a:latin typeface="Arial"/>
                        <a:ea typeface="Arial"/>
                        <a:cs typeface="Times New Roman"/>
                      </a:endParaRPr>
                    </a:p>
                  </a:txBody>
                  <a:tcPr marL="87653" marR="87653" marT="0" marB="0" anchor="b"/>
                </a:tc>
                <a:tc gridSpan="5">
                  <a:txBody>
                    <a:bodyPr/>
                    <a:lstStyle/>
                    <a:p>
                      <a:pPr marL="0" marR="0" algn="ctr">
                        <a:lnSpc>
                          <a:spcPts val="1200"/>
                        </a:lnSpc>
                        <a:spcBef>
                          <a:spcPts val="0"/>
                        </a:spcBef>
                        <a:spcAft>
                          <a:spcPts val="0"/>
                        </a:spcAft>
                        <a:tabLst>
                          <a:tab pos="180340" algn="l"/>
                          <a:tab pos="457200" algn="l"/>
                        </a:tabLst>
                      </a:pPr>
                      <a:r>
                        <a:rPr lang="en-US" sz="1000" kern="0">
                          <a:effectLst/>
                        </a:rPr>
                        <a:t>Cost per Trip</a:t>
                      </a:r>
                      <a:endParaRPr lang="en-US" sz="900" kern="900">
                        <a:effectLst/>
                        <a:latin typeface="Arial"/>
                        <a:ea typeface="Arial"/>
                        <a:cs typeface="Times New Roman"/>
                      </a:endParaRPr>
                    </a:p>
                  </a:txBody>
                  <a:tcPr marL="87653" marR="87653"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ts val="1200"/>
                        </a:lnSpc>
                        <a:spcBef>
                          <a:spcPts val="0"/>
                        </a:spcBef>
                        <a:spcAft>
                          <a:spcPts val="0"/>
                        </a:spcAft>
                        <a:tabLst>
                          <a:tab pos="180340" algn="l"/>
                          <a:tab pos="457200" algn="l"/>
                        </a:tabLst>
                      </a:pPr>
                      <a:r>
                        <a:rPr lang="en-US" sz="1000" kern="0">
                          <a:effectLst/>
                        </a:rPr>
                        <a:t>Change in Cost per Trip</a:t>
                      </a:r>
                      <a:endParaRPr lang="en-US" sz="900" kern="900">
                        <a:effectLst/>
                        <a:latin typeface="Arial"/>
                        <a:ea typeface="Arial"/>
                        <a:cs typeface="Times New Roman"/>
                      </a:endParaRPr>
                    </a:p>
                  </a:txBody>
                  <a:tcPr marL="87653" marR="87653"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348440">
                <a:tc>
                  <a:txBody>
                    <a:bodyPr/>
                    <a:lstStyle/>
                    <a:p>
                      <a:pPr marL="0" marR="0" algn="ctr">
                        <a:lnSpc>
                          <a:spcPts val="1200"/>
                        </a:lnSpc>
                        <a:spcBef>
                          <a:spcPts val="0"/>
                        </a:spcBef>
                        <a:spcAft>
                          <a:spcPts val="0"/>
                        </a:spcAft>
                        <a:tabLst>
                          <a:tab pos="180340" algn="l"/>
                          <a:tab pos="457200" algn="l"/>
                        </a:tabLst>
                      </a:pPr>
                      <a:r>
                        <a:rPr lang="en-US" sz="1000" kern="0">
                          <a:effectLst/>
                        </a:rPr>
                        <a:t>Route</a:t>
                      </a:r>
                      <a:endParaRPr lang="en-US" sz="900" kern="90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a:effectLst/>
                        </a:rPr>
                        <a:t>Existing</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a:effectLst/>
                        </a:rPr>
                        <a:t>Reroute (Base)</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Low)</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Mod)</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High)</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a:effectLst/>
                        </a:rPr>
                        <a:t>Reroute (Base)</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Low)</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Mod)</a:t>
                      </a:r>
                      <a:endParaRPr lang="en-US" sz="900" kern="900" dirty="0">
                        <a:effectLst/>
                        <a:latin typeface="Arial"/>
                        <a:ea typeface="Arial"/>
                        <a:cs typeface="Times New Roman"/>
                      </a:endParaRPr>
                    </a:p>
                  </a:txBody>
                  <a:tcPr marL="87653" marR="87653" marT="0" marB="0" anchor="b"/>
                </a:tc>
                <a:tc>
                  <a:txBody>
                    <a:bodyPr/>
                    <a:lstStyle/>
                    <a:p>
                      <a:pPr marL="0" marR="0" algn="r">
                        <a:lnSpc>
                          <a:spcPts val="1200"/>
                        </a:lnSpc>
                        <a:spcBef>
                          <a:spcPts val="0"/>
                        </a:spcBef>
                        <a:spcAft>
                          <a:spcPts val="0"/>
                        </a:spcAft>
                        <a:tabLst>
                          <a:tab pos="180340" algn="l"/>
                          <a:tab pos="457200" algn="l"/>
                        </a:tabLst>
                      </a:pPr>
                      <a:r>
                        <a:rPr lang="en-US" sz="1000" kern="0" dirty="0" smtClean="0">
                          <a:effectLst/>
                        </a:rPr>
                        <a:t>Reroute </a:t>
                      </a:r>
                      <a:br>
                        <a:rPr lang="en-US" sz="1000" kern="0" dirty="0" smtClean="0">
                          <a:effectLst/>
                        </a:rPr>
                      </a:br>
                      <a:r>
                        <a:rPr lang="en-US" sz="1000" kern="0" dirty="0" smtClean="0">
                          <a:effectLst/>
                        </a:rPr>
                        <a:t>(+ High)</a:t>
                      </a:r>
                      <a:endParaRPr lang="en-US" sz="900" kern="900" dirty="0">
                        <a:effectLst/>
                        <a:latin typeface="Arial"/>
                        <a:ea typeface="Arial"/>
                        <a:cs typeface="Times New Roman"/>
                      </a:endParaRPr>
                    </a:p>
                  </a:txBody>
                  <a:tcPr marL="87653" marR="87653" marT="0" marB="0" anchor="b"/>
                </a:tc>
              </a:tr>
              <a:tr h="230528">
                <a:tc>
                  <a:txBody>
                    <a:bodyPr/>
                    <a:lstStyle/>
                    <a:p>
                      <a:pPr marL="0" marR="0" algn="ctr">
                        <a:lnSpc>
                          <a:spcPts val="1200"/>
                        </a:lnSpc>
                        <a:spcBef>
                          <a:spcPts val="0"/>
                        </a:spcBef>
                        <a:spcAft>
                          <a:spcPts val="0"/>
                        </a:spcAft>
                        <a:tabLst>
                          <a:tab pos="180340" algn="l"/>
                          <a:tab pos="457200" algn="l"/>
                        </a:tabLst>
                      </a:pPr>
                      <a:r>
                        <a:rPr lang="en-US" sz="900" kern="0" dirty="0">
                          <a:effectLst/>
                        </a:rPr>
                        <a:t>208</a:t>
                      </a:r>
                      <a:endParaRPr lang="en-US" sz="800" kern="900" dirty="0">
                        <a:effectLst/>
                        <a:latin typeface="Arial"/>
                        <a:ea typeface="Arial"/>
                        <a:cs typeface="Times New Roman"/>
                      </a:endParaRPr>
                    </a:p>
                  </a:txBody>
                  <a:tcPr marL="87653" marR="87653" marT="0" marB="0" anchor="b"/>
                </a:tc>
                <a:tc>
                  <a:txBody>
                    <a:bodyPr/>
                    <a:lstStyle/>
                    <a:p>
                      <a:pPr algn="r" fontAlgn="b"/>
                      <a:r>
                        <a:rPr lang="en-US" sz="900" b="0" i="0" u="none" strike="noStrike" dirty="0">
                          <a:solidFill>
                            <a:srgbClr val="000000"/>
                          </a:solidFill>
                          <a:effectLst/>
                          <a:latin typeface="+mn-lt"/>
                        </a:rPr>
                        <a:t>$119.78</a:t>
                      </a:r>
                    </a:p>
                  </a:txBody>
                  <a:tcPr marL="7620" marR="7620" marT="7620" marB="0" anchor="b"/>
                </a:tc>
                <a:tc>
                  <a:txBody>
                    <a:bodyPr/>
                    <a:lstStyle/>
                    <a:p>
                      <a:pPr algn="r" fontAlgn="b"/>
                      <a:r>
                        <a:rPr lang="en-US" sz="900" b="0" i="0" u="none" strike="noStrike">
                          <a:solidFill>
                            <a:srgbClr val="000000"/>
                          </a:solidFill>
                          <a:effectLst/>
                          <a:latin typeface="+mn-lt"/>
                        </a:rPr>
                        <a:t>$92.53</a:t>
                      </a:r>
                    </a:p>
                  </a:txBody>
                  <a:tcPr marL="7620" marR="7620" marT="7620" marB="0" anchor="b"/>
                </a:tc>
                <a:tc>
                  <a:txBody>
                    <a:bodyPr/>
                    <a:lstStyle/>
                    <a:p>
                      <a:pPr algn="r" fontAlgn="b"/>
                      <a:r>
                        <a:rPr lang="en-US" sz="900" b="0" i="0" u="none" strike="noStrike">
                          <a:solidFill>
                            <a:srgbClr val="000000"/>
                          </a:solidFill>
                          <a:effectLst/>
                          <a:latin typeface="+mn-lt"/>
                        </a:rPr>
                        <a:t>$97.15</a:t>
                      </a:r>
                    </a:p>
                  </a:txBody>
                  <a:tcPr marL="7620" marR="7620" marT="7620" marB="0" anchor="b"/>
                </a:tc>
                <a:tc>
                  <a:txBody>
                    <a:bodyPr/>
                    <a:lstStyle/>
                    <a:p>
                      <a:pPr algn="r" fontAlgn="b"/>
                      <a:r>
                        <a:rPr lang="en-US" sz="900" b="0" i="0" u="none" strike="noStrike">
                          <a:solidFill>
                            <a:srgbClr val="000000"/>
                          </a:solidFill>
                          <a:effectLst/>
                          <a:latin typeface="+mn-lt"/>
                        </a:rPr>
                        <a:t>$106.41</a:t>
                      </a:r>
                    </a:p>
                  </a:txBody>
                  <a:tcPr marL="7620" marR="7620" marT="7620" marB="0" anchor="b"/>
                </a:tc>
                <a:tc>
                  <a:txBody>
                    <a:bodyPr/>
                    <a:lstStyle/>
                    <a:p>
                      <a:pPr algn="r" fontAlgn="b"/>
                      <a:r>
                        <a:rPr lang="en-US" sz="900" b="0" i="0" u="none" strike="noStrike">
                          <a:solidFill>
                            <a:srgbClr val="000000"/>
                          </a:solidFill>
                          <a:effectLst/>
                          <a:latin typeface="+mn-lt"/>
                        </a:rPr>
                        <a:t>$120.29</a:t>
                      </a:r>
                    </a:p>
                  </a:txBody>
                  <a:tcPr marL="7620" marR="7620" marT="7620" marB="0" anchor="b"/>
                </a:tc>
                <a:tc>
                  <a:txBody>
                    <a:bodyPr/>
                    <a:lstStyle/>
                    <a:p>
                      <a:pPr algn="r" fontAlgn="b"/>
                      <a:r>
                        <a:rPr lang="en-US" sz="900" b="0" i="0" u="none" strike="noStrike" dirty="0">
                          <a:solidFill>
                            <a:srgbClr val="000000"/>
                          </a:solidFill>
                          <a:effectLst/>
                          <a:latin typeface="+mn-lt"/>
                        </a:rPr>
                        <a:t>-$27.25</a:t>
                      </a:r>
                    </a:p>
                  </a:txBody>
                  <a:tcPr marL="7620" marR="7620" marT="7620" marB="0" anchor="b"/>
                </a:tc>
                <a:tc>
                  <a:txBody>
                    <a:bodyPr/>
                    <a:lstStyle/>
                    <a:p>
                      <a:pPr algn="r" fontAlgn="b"/>
                      <a:r>
                        <a:rPr lang="en-US" sz="900" b="0" i="0" u="none" strike="noStrike">
                          <a:solidFill>
                            <a:srgbClr val="000000"/>
                          </a:solidFill>
                          <a:effectLst/>
                          <a:latin typeface="+mn-lt"/>
                        </a:rPr>
                        <a:t>-$22.63</a:t>
                      </a:r>
                    </a:p>
                  </a:txBody>
                  <a:tcPr marL="7620" marR="7620" marT="7620" marB="0" anchor="b"/>
                </a:tc>
                <a:tc>
                  <a:txBody>
                    <a:bodyPr/>
                    <a:lstStyle/>
                    <a:p>
                      <a:pPr algn="r" fontAlgn="b"/>
                      <a:r>
                        <a:rPr lang="en-US" sz="900" b="0" i="0" u="none" strike="noStrike">
                          <a:solidFill>
                            <a:srgbClr val="000000"/>
                          </a:solidFill>
                          <a:effectLst/>
                          <a:latin typeface="+mn-lt"/>
                        </a:rPr>
                        <a:t>-$13.37</a:t>
                      </a:r>
                    </a:p>
                  </a:txBody>
                  <a:tcPr marL="7620" marR="7620" marT="7620" marB="0" anchor="b"/>
                </a:tc>
                <a:tc>
                  <a:txBody>
                    <a:bodyPr/>
                    <a:lstStyle/>
                    <a:p>
                      <a:pPr algn="r" fontAlgn="b"/>
                      <a:r>
                        <a:rPr lang="en-US" sz="900" b="0" i="0" u="none" strike="noStrike">
                          <a:solidFill>
                            <a:srgbClr val="000000"/>
                          </a:solidFill>
                          <a:effectLst/>
                          <a:latin typeface="+mn-lt"/>
                        </a:rPr>
                        <a:t>$0.51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209</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dirty="0">
                          <a:solidFill>
                            <a:srgbClr val="000000"/>
                          </a:solidFill>
                          <a:effectLst/>
                          <a:latin typeface="+mn-lt"/>
                        </a:rPr>
                        <a:t>$38.03</a:t>
                      </a:r>
                    </a:p>
                  </a:txBody>
                  <a:tcPr marL="7620" marR="7620" marT="7620" marB="0" anchor="b"/>
                </a:tc>
                <a:tc>
                  <a:txBody>
                    <a:bodyPr/>
                    <a:lstStyle/>
                    <a:p>
                      <a:pPr algn="r" fontAlgn="b"/>
                      <a:r>
                        <a:rPr lang="en-US" sz="900" b="0" i="0" u="none" strike="noStrike">
                          <a:solidFill>
                            <a:srgbClr val="000000"/>
                          </a:solidFill>
                          <a:effectLst/>
                          <a:latin typeface="+mn-lt"/>
                        </a:rPr>
                        <a:t>$35.49</a:t>
                      </a:r>
                    </a:p>
                  </a:txBody>
                  <a:tcPr marL="7620" marR="7620" marT="7620" marB="0" anchor="b"/>
                </a:tc>
                <a:tc>
                  <a:txBody>
                    <a:bodyPr/>
                    <a:lstStyle/>
                    <a:p>
                      <a:pPr algn="r" fontAlgn="b"/>
                      <a:r>
                        <a:rPr lang="en-US" sz="900" b="0" i="0" u="none" strike="noStrike">
                          <a:solidFill>
                            <a:srgbClr val="000000"/>
                          </a:solidFill>
                          <a:effectLst/>
                          <a:latin typeface="+mn-lt"/>
                        </a:rPr>
                        <a:t>$37.26</a:t>
                      </a:r>
                    </a:p>
                  </a:txBody>
                  <a:tcPr marL="7620" marR="7620" marT="7620" marB="0" anchor="b"/>
                </a:tc>
                <a:tc>
                  <a:txBody>
                    <a:bodyPr/>
                    <a:lstStyle/>
                    <a:p>
                      <a:pPr algn="r" fontAlgn="b"/>
                      <a:r>
                        <a:rPr lang="en-US" sz="900" b="0" i="0" u="none" strike="noStrike">
                          <a:solidFill>
                            <a:srgbClr val="000000"/>
                          </a:solidFill>
                          <a:effectLst/>
                          <a:latin typeface="+mn-lt"/>
                        </a:rPr>
                        <a:t>$40.81</a:t>
                      </a:r>
                    </a:p>
                  </a:txBody>
                  <a:tcPr marL="7620" marR="7620" marT="7620" marB="0" anchor="b"/>
                </a:tc>
                <a:tc>
                  <a:txBody>
                    <a:bodyPr/>
                    <a:lstStyle/>
                    <a:p>
                      <a:pPr algn="r" fontAlgn="b"/>
                      <a:r>
                        <a:rPr lang="en-US" sz="900" b="0" i="0" u="none" strike="noStrike">
                          <a:solidFill>
                            <a:srgbClr val="000000"/>
                          </a:solidFill>
                          <a:effectLst/>
                          <a:latin typeface="+mn-lt"/>
                        </a:rPr>
                        <a:t>$46.14</a:t>
                      </a:r>
                    </a:p>
                  </a:txBody>
                  <a:tcPr marL="7620" marR="7620" marT="7620" marB="0" anchor="b"/>
                </a:tc>
                <a:tc>
                  <a:txBody>
                    <a:bodyPr/>
                    <a:lstStyle/>
                    <a:p>
                      <a:pPr algn="r" fontAlgn="b"/>
                      <a:r>
                        <a:rPr lang="en-US" sz="900" b="0" i="0" u="none" strike="noStrike" dirty="0">
                          <a:solidFill>
                            <a:srgbClr val="000000"/>
                          </a:solidFill>
                          <a:effectLst/>
                          <a:latin typeface="+mn-lt"/>
                        </a:rPr>
                        <a:t>-$2.54</a:t>
                      </a:r>
                    </a:p>
                  </a:txBody>
                  <a:tcPr marL="7620" marR="7620" marT="7620" marB="0" anchor="b"/>
                </a:tc>
                <a:tc>
                  <a:txBody>
                    <a:bodyPr/>
                    <a:lstStyle/>
                    <a:p>
                      <a:pPr algn="r" fontAlgn="b"/>
                      <a:r>
                        <a:rPr lang="en-US" sz="900" b="0" i="0" u="none" strike="noStrike" dirty="0">
                          <a:solidFill>
                            <a:srgbClr val="000000"/>
                          </a:solidFill>
                          <a:effectLst/>
                          <a:latin typeface="+mn-lt"/>
                        </a:rPr>
                        <a:t>-$0.76</a:t>
                      </a:r>
                    </a:p>
                  </a:txBody>
                  <a:tcPr marL="7620" marR="7620" marT="7620" marB="0" anchor="b"/>
                </a:tc>
                <a:tc>
                  <a:txBody>
                    <a:bodyPr/>
                    <a:lstStyle/>
                    <a:p>
                      <a:pPr algn="r" fontAlgn="b"/>
                      <a:r>
                        <a:rPr lang="en-US" sz="900" b="0" i="0" u="none" strike="noStrike">
                          <a:solidFill>
                            <a:srgbClr val="000000"/>
                          </a:solidFill>
                          <a:effectLst/>
                          <a:latin typeface="+mn-lt"/>
                        </a:rPr>
                        <a:t>$2.79</a:t>
                      </a:r>
                    </a:p>
                  </a:txBody>
                  <a:tcPr marL="7620" marR="7620" marT="7620" marB="0" anchor="b"/>
                </a:tc>
                <a:tc>
                  <a:txBody>
                    <a:bodyPr/>
                    <a:lstStyle/>
                    <a:p>
                      <a:pPr algn="r" fontAlgn="b"/>
                      <a:r>
                        <a:rPr lang="en-US" sz="900" b="0" i="0" u="none" strike="noStrike">
                          <a:solidFill>
                            <a:srgbClr val="000000"/>
                          </a:solidFill>
                          <a:effectLst/>
                          <a:latin typeface="+mn-lt"/>
                        </a:rPr>
                        <a:t>$8.11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221</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$69.71</a:t>
                      </a:r>
                    </a:p>
                  </a:txBody>
                  <a:tcPr marL="7620" marR="7620" marT="7620" marB="0" anchor="b"/>
                </a:tc>
                <a:tc>
                  <a:txBody>
                    <a:bodyPr/>
                    <a:lstStyle/>
                    <a:p>
                      <a:pPr algn="r" fontAlgn="b"/>
                      <a:r>
                        <a:rPr lang="en-US" sz="900" b="0" i="0" u="none" strike="noStrike" dirty="0">
                          <a:solidFill>
                            <a:srgbClr val="000000"/>
                          </a:solidFill>
                          <a:effectLst/>
                          <a:latin typeface="+mn-lt"/>
                        </a:rPr>
                        <a:t>$57.04</a:t>
                      </a:r>
                    </a:p>
                  </a:txBody>
                  <a:tcPr marL="7620" marR="7620" marT="7620" marB="0" anchor="b"/>
                </a:tc>
                <a:tc>
                  <a:txBody>
                    <a:bodyPr/>
                    <a:lstStyle/>
                    <a:p>
                      <a:pPr algn="r" fontAlgn="b"/>
                      <a:r>
                        <a:rPr lang="en-US" sz="900" b="0" i="0" u="none" strike="noStrike">
                          <a:solidFill>
                            <a:srgbClr val="000000"/>
                          </a:solidFill>
                          <a:effectLst/>
                          <a:latin typeface="+mn-lt"/>
                        </a:rPr>
                        <a:t>$59.89</a:t>
                      </a:r>
                    </a:p>
                  </a:txBody>
                  <a:tcPr marL="7620" marR="7620" marT="7620" marB="0" anchor="b"/>
                </a:tc>
                <a:tc>
                  <a:txBody>
                    <a:bodyPr/>
                    <a:lstStyle/>
                    <a:p>
                      <a:pPr algn="r" fontAlgn="b"/>
                      <a:r>
                        <a:rPr lang="en-US" sz="900" b="0" i="0" u="none" strike="noStrike">
                          <a:solidFill>
                            <a:srgbClr val="000000"/>
                          </a:solidFill>
                          <a:effectLst/>
                          <a:latin typeface="+mn-lt"/>
                        </a:rPr>
                        <a:t>$65.59</a:t>
                      </a:r>
                    </a:p>
                  </a:txBody>
                  <a:tcPr marL="7620" marR="7620" marT="7620" marB="0" anchor="b"/>
                </a:tc>
                <a:tc>
                  <a:txBody>
                    <a:bodyPr/>
                    <a:lstStyle/>
                    <a:p>
                      <a:pPr algn="r" fontAlgn="b"/>
                      <a:r>
                        <a:rPr lang="en-US" sz="900" b="0" i="0" u="none" strike="noStrike">
                          <a:solidFill>
                            <a:srgbClr val="000000"/>
                          </a:solidFill>
                          <a:effectLst/>
                          <a:latin typeface="+mn-lt"/>
                        </a:rPr>
                        <a:t>$74.15</a:t>
                      </a:r>
                    </a:p>
                  </a:txBody>
                  <a:tcPr marL="7620" marR="7620" marT="7620" marB="0" anchor="b"/>
                </a:tc>
                <a:tc>
                  <a:txBody>
                    <a:bodyPr/>
                    <a:lstStyle/>
                    <a:p>
                      <a:pPr algn="r" fontAlgn="b"/>
                      <a:r>
                        <a:rPr lang="en-US" sz="900" b="0" i="0" u="none" strike="noStrike" dirty="0">
                          <a:solidFill>
                            <a:srgbClr val="000000"/>
                          </a:solidFill>
                          <a:effectLst/>
                          <a:latin typeface="+mn-lt"/>
                        </a:rPr>
                        <a:t>-$12.68</a:t>
                      </a:r>
                    </a:p>
                  </a:txBody>
                  <a:tcPr marL="7620" marR="7620" marT="7620" marB="0" anchor="b"/>
                </a:tc>
                <a:tc>
                  <a:txBody>
                    <a:bodyPr/>
                    <a:lstStyle/>
                    <a:p>
                      <a:pPr algn="r" fontAlgn="b"/>
                      <a:r>
                        <a:rPr lang="en-US" sz="900" b="0" i="0" u="none" strike="noStrike" dirty="0">
                          <a:solidFill>
                            <a:srgbClr val="000000"/>
                          </a:solidFill>
                          <a:effectLst/>
                          <a:latin typeface="+mn-lt"/>
                        </a:rPr>
                        <a:t>-$9.82</a:t>
                      </a:r>
                    </a:p>
                  </a:txBody>
                  <a:tcPr marL="7620" marR="7620" marT="7620" marB="0" anchor="b"/>
                </a:tc>
                <a:tc>
                  <a:txBody>
                    <a:bodyPr/>
                    <a:lstStyle/>
                    <a:p>
                      <a:pPr algn="r" fontAlgn="b"/>
                      <a:r>
                        <a:rPr lang="en-US" sz="900" b="0" i="0" u="none" strike="noStrike">
                          <a:solidFill>
                            <a:srgbClr val="000000"/>
                          </a:solidFill>
                          <a:effectLst/>
                          <a:latin typeface="+mn-lt"/>
                        </a:rPr>
                        <a:t>-$4.12</a:t>
                      </a:r>
                    </a:p>
                  </a:txBody>
                  <a:tcPr marL="7620" marR="7620" marT="7620" marB="0" anchor="b"/>
                </a:tc>
                <a:tc>
                  <a:txBody>
                    <a:bodyPr/>
                    <a:lstStyle/>
                    <a:p>
                      <a:pPr algn="r" fontAlgn="b"/>
                      <a:r>
                        <a:rPr lang="en-US" sz="900" b="0" i="0" u="none" strike="noStrike">
                          <a:solidFill>
                            <a:srgbClr val="000000"/>
                          </a:solidFill>
                          <a:effectLst/>
                          <a:latin typeface="+mn-lt"/>
                        </a:rPr>
                        <a:t>$4.44</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226</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$70.35</a:t>
                      </a:r>
                    </a:p>
                  </a:txBody>
                  <a:tcPr marL="7620" marR="7620" marT="7620" marB="0" anchor="b"/>
                </a:tc>
                <a:tc>
                  <a:txBody>
                    <a:bodyPr/>
                    <a:lstStyle/>
                    <a:p>
                      <a:pPr algn="r" fontAlgn="b"/>
                      <a:r>
                        <a:rPr lang="en-US" sz="900" b="0" i="0" u="none" strike="noStrike">
                          <a:solidFill>
                            <a:srgbClr val="000000"/>
                          </a:solidFill>
                          <a:effectLst/>
                          <a:latin typeface="+mn-lt"/>
                        </a:rPr>
                        <a:t>$55.14</a:t>
                      </a:r>
                    </a:p>
                  </a:txBody>
                  <a:tcPr marL="7620" marR="7620" marT="7620" marB="0" anchor="b"/>
                </a:tc>
                <a:tc>
                  <a:txBody>
                    <a:bodyPr/>
                    <a:lstStyle/>
                    <a:p>
                      <a:pPr algn="r" fontAlgn="b"/>
                      <a:r>
                        <a:rPr lang="en-US" sz="900" b="0" i="0" u="none" strike="noStrike" dirty="0">
                          <a:solidFill>
                            <a:srgbClr val="000000"/>
                          </a:solidFill>
                          <a:effectLst/>
                          <a:latin typeface="+mn-lt"/>
                        </a:rPr>
                        <a:t>$57.89</a:t>
                      </a:r>
                    </a:p>
                  </a:txBody>
                  <a:tcPr marL="7620" marR="7620" marT="7620" marB="0" anchor="b"/>
                </a:tc>
                <a:tc>
                  <a:txBody>
                    <a:bodyPr/>
                    <a:lstStyle/>
                    <a:p>
                      <a:pPr algn="r" fontAlgn="b"/>
                      <a:r>
                        <a:rPr lang="en-US" sz="900" b="0" i="0" u="none" strike="noStrike">
                          <a:solidFill>
                            <a:srgbClr val="000000"/>
                          </a:solidFill>
                          <a:effectLst/>
                          <a:latin typeface="+mn-lt"/>
                        </a:rPr>
                        <a:t>$63.41</a:t>
                      </a:r>
                    </a:p>
                  </a:txBody>
                  <a:tcPr marL="7620" marR="7620" marT="7620" marB="0" anchor="b"/>
                </a:tc>
                <a:tc>
                  <a:txBody>
                    <a:bodyPr/>
                    <a:lstStyle/>
                    <a:p>
                      <a:pPr algn="r" fontAlgn="b"/>
                      <a:r>
                        <a:rPr lang="en-US" sz="900" b="0" i="0" u="none" strike="noStrike">
                          <a:solidFill>
                            <a:srgbClr val="000000"/>
                          </a:solidFill>
                          <a:effectLst/>
                          <a:latin typeface="+mn-lt"/>
                        </a:rPr>
                        <a:t>$71.68</a:t>
                      </a:r>
                    </a:p>
                  </a:txBody>
                  <a:tcPr marL="7620" marR="7620" marT="7620" marB="0" anchor="b"/>
                </a:tc>
                <a:tc>
                  <a:txBody>
                    <a:bodyPr/>
                    <a:lstStyle/>
                    <a:p>
                      <a:pPr algn="r" fontAlgn="b"/>
                      <a:r>
                        <a:rPr lang="en-US" sz="900" b="0" i="0" u="none" strike="noStrike">
                          <a:solidFill>
                            <a:srgbClr val="000000"/>
                          </a:solidFill>
                          <a:effectLst/>
                          <a:latin typeface="+mn-lt"/>
                        </a:rPr>
                        <a:t>-$15.21</a:t>
                      </a:r>
                    </a:p>
                  </a:txBody>
                  <a:tcPr marL="7620" marR="7620" marT="7620" marB="0" anchor="b"/>
                </a:tc>
                <a:tc>
                  <a:txBody>
                    <a:bodyPr/>
                    <a:lstStyle/>
                    <a:p>
                      <a:pPr algn="r" fontAlgn="b"/>
                      <a:r>
                        <a:rPr lang="en-US" sz="900" b="0" i="0" u="none" strike="noStrike" dirty="0">
                          <a:solidFill>
                            <a:srgbClr val="000000"/>
                          </a:solidFill>
                          <a:effectLst/>
                          <a:latin typeface="+mn-lt"/>
                        </a:rPr>
                        <a:t>-$12.45</a:t>
                      </a:r>
                    </a:p>
                  </a:txBody>
                  <a:tcPr marL="7620" marR="7620" marT="7620" marB="0" anchor="b"/>
                </a:tc>
                <a:tc>
                  <a:txBody>
                    <a:bodyPr/>
                    <a:lstStyle/>
                    <a:p>
                      <a:pPr algn="r" fontAlgn="b"/>
                      <a:r>
                        <a:rPr lang="en-US" sz="900" b="0" i="0" u="none" strike="noStrike">
                          <a:solidFill>
                            <a:srgbClr val="000000"/>
                          </a:solidFill>
                          <a:effectLst/>
                          <a:latin typeface="+mn-lt"/>
                        </a:rPr>
                        <a:t>-$6.94</a:t>
                      </a:r>
                    </a:p>
                  </a:txBody>
                  <a:tcPr marL="7620" marR="7620" marT="7620" marB="0" anchor="b"/>
                </a:tc>
                <a:tc>
                  <a:txBody>
                    <a:bodyPr/>
                    <a:lstStyle/>
                    <a:p>
                      <a:pPr algn="r" fontAlgn="b"/>
                      <a:r>
                        <a:rPr lang="en-US" sz="900" b="0" i="0" u="none" strike="noStrike">
                          <a:solidFill>
                            <a:srgbClr val="000000"/>
                          </a:solidFill>
                          <a:effectLst/>
                          <a:latin typeface="+mn-lt"/>
                        </a:rPr>
                        <a:t>$1.33</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230</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$50.70</a:t>
                      </a:r>
                    </a:p>
                  </a:txBody>
                  <a:tcPr marL="7620" marR="7620" marT="7620" marB="0" anchor="b"/>
                </a:tc>
                <a:tc>
                  <a:txBody>
                    <a:bodyPr/>
                    <a:lstStyle/>
                    <a:p>
                      <a:pPr algn="r" fontAlgn="b"/>
                      <a:r>
                        <a:rPr lang="en-US" sz="900" b="0" i="0" u="none" strike="noStrike">
                          <a:solidFill>
                            <a:srgbClr val="000000"/>
                          </a:solidFill>
                          <a:effectLst/>
                          <a:latin typeface="+mn-lt"/>
                        </a:rPr>
                        <a:t>$41.83</a:t>
                      </a:r>
                    </a:p>
                  </a:txBody>
                  <a:tcPr marL="7620" marR="7620" marT="7620" marB="0" anchor="b"/>
                </a:tc>
                <a:tc>
                  <a:txBody>
                    <a:bodyPr/>
                    <a:lstStyle/>
                    <a:p>
                      <a:pPr algn="r" fontAlgn="b"/>
                      <a:r>
                        <a:rPr lang="en-US" sz="900" b="0" i="0" u="none" strike="noStrike" dirty="0">
                          <a:solidFill>
                            <a:srgbClr val="000000"/>
                          </a:solidFill>
                          <a:effectLst/>
                          <a:latin typeface="+mn-lt"/>
                        </a:rPr>
                        <a:t>$43.92</a:t>
                      </a:r>
                    </a:p>
                  </a:txBody>
                  <a:tcPr marL="7620" marR="7620" marT="7620" marB="0" anchor="b"/>
                </a:tc>
                <a:tc>
                  <a:txBody>
                    <a:bodyPr/>
                    <a:lstStyle/>
                    <a:p>
                      <a:pPr algn="r" fontAlgn="b"/>
                      <a:r>
                        <a:rPr lang="en-US" sz="900" b="0" i="0" u="none" strike="noStrike">
                          <a:solidFill>
                            <a:srgbClr val="000000"/>
                          </a:solidFill>
                          <a:effectLst/>
                          <a:latin typeface="+mn-lt"/>
                        </a:rPr>
                        <a:t>$48.10</a:t>
                      </a:r>
                    </a:p>
                  </a:txBody>
                  <a:tcPr marL="7620" marR="7620" marT="7620" marB="0" anchor="b"/>
                </a:tc>
                <a:tc>
                  <a:txBody>
                    <a:bodyPr/>
                    <a:lstStyle/>
                    <a:p>
                      <a:pPr algn="r" fontAlgn="b"/>
                      <a:r>
                        <a:rPr lang="en-US" sz="900" b="0" i="0" u="none" strike="noStrike">
                          <a:solidFill>
                            <a:srgbClr val="000000"/>
                          </a:solidFill>
                          <a:effectLst/>
                          <a:latin typeface="+mn-lt"/>
                        </a:rPr>
                        <a:t>$54.38</a:t>
                      </a:r>
                    </a:p>
                  </a:txBody>
                  <a:tcPr marL="7620" marR="7620" marT="7620" marB="0" anchor="b"/>
                </a:tc>
                <a:tc>
                  <a:txBody>
                    <a:bodyPr/>
                    <a:lstStyle/>
                    <a:p>
                      <a:pPr algn="r" fontAlgn="b"/>
                      <a:r>
                        <a:rPr lang="en-US" sz="900" b="0" i="0" u="none" strike="noStrike" dirty="0">
                          <a:solidFill>
                            <a:srgbClr val="000000"/>
                          </a:solidFill>
                          <a:effectLst/>
                          <a:latin typeface="+mn-lt"/>
                        </a:rPr>
                        <a:t>-$8.87</a:t>
                      </a:r>
                    </a:p>
                  </a:txBody>
                  <a:tcPr marL="7620" marR="7620" marT="7620" marB="0" anchor="b"/>
                </a:tc>
                <a:tc>
                  <a:txBody>
                    <a:bodyPr/>
                    <a:lstStyle/>
                    <a:p>
                      <a:pPr algn="r" fontAlgn="b"/>
                      <a:r>
                        <a:rPr lang="en-US" sz="900" b="0" i="0" u="none" strike="noStrike" dirty="0">
                          <a:solidFill>
                            <a:srgbClr val="000000"/>
                          </a:solidFill>
                          <a:effectLst/>
                          <a:latin typeface="+mn-lt"/>
                        </a:rPr>
                        <a:t>-$6.78</a:t>
                      </a:r>
                    </a:p>
                  </a:txBody>
                  <a:tcPr marL="7620" marR="7620" marT="7620" marB="0" anchor="b"/>
                </a:tc>
                <a:tc>
                  <a:txBody>
                    <a:bodyPr/>
                    <a:lstStyle/>
                    <a:p>
                      <a:pPr algn="r" fontAlgn="b"/>
                      <a:r>
                        <a:rPr lang="en-US" sz="900" b="0" i="0" u="none" strike="noStrike">
                          <a:solidFill>
                            <a:srgbClr val="000000"/>
                          </a:solidFill>
                          <a:effectLst/>
                          <a:latin typeface="+mn-lt"/>
                        </a:rPr>
                        <a:t>-$2.60</a:t>
                      </a:r>
                    </a:p>
                  </a:txBody>
                  <a:tcPr marL="7620" marR="7620" marT="7620" marB="0" anchor="b"/>
                </a:tc>
                <a:tc>
                  <a:txBody>
                    <a:bodyPr/>
                    <a:lstStyle/>
                    <a:p>
                      <a:pPr algn="r" fontAlgn="b"/>
                      <a:r>
                        <a:rPr lang="en-US" sz="900" b="0" i="0" u="none" strike="noStrike">
                          <a:solidFill>
                            <a:srgbClr val="000000"/>
                          </a:solidFill>
                          <a:effectLst/>
                          <a:latin typeface="+mn-lt"/>
                        </a:rPr>
                        <a:t>$3.68</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234</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$58.31</a:t>
                      </a:r>
                    </a:p>
                  </a:txBody>
                  <a:tcPr marL="7620" marR="7620" marT="7620" marB="0" anchor="b"/>
                </a:tc>
                <a:tc>
                  <a:txBody>
                    <a:bodyPr/>
                    <a:lstStyle/>
                    <a:p>
                      <a:pPr algn="r" fontAlgn="b"/>
                      <a:r>
                        <a:rPr lang="en-US" sz="900" b="0" i="0" u="none" strike="noStrike">
                          <a:solidFill>
                            <a:srgbClr val="000000"/>
                          </a:solidFill>
                          <a:effectLst/>
                          <a:latin typeface="+mn-lt"/>
                        </a:rPr>
                        <a:t>$42.46</a:t>
                      </a:r>
                    </a:p>
                  </a:txBody>
                  <a:tcPr marL="7620" marR="7620" marT="7620" marB="0" anchor="b"/>
                </a:tc>
                <a:tc>
                  <a:txBody>
                    <a:bodyPr/>
                    <a:lstStyle/>
                    <a:p>
                      <a:pPr algn="r" fontAlgn="b"/>
                      <a:r>
                        <a:rPr lang="en-US" sz="900" b="0" i="0" u="none" strike="noStrike">
                          <a:solidFill>
                            <a:srgbClr val="000000"/>
                          </a:solidFill>
                          <a:effectLst/>
                          <a:latin typeface="+mn-lt"/>
                        </a:rPr>
                        <a:t>$44.58</a:t>
                      </a:r>
                    </a:p>
                  </a:txBody>
                  <a:tcPr marL="7620" marR="7620" marT="7620" marB="0" anchor="b"/>
                </a:tc>
                <a:tc>
                  <a:txBody>
                    <a:bodyPr/>
                    <a:lstStyle/>
                    <a:p>
                      <a:pPr algn="r" fontAlgn="b"/>
                      <a:r>
                        <a:rPr lang="en-US" sz="900" b="0" i="0" u="none" strike="noStrike">
                          <a:solidFill>
                            <a:srgbClr val="000000"/>
                          </a:solidFill>
                          <a:effectLst/>
                          <a:latin typeface="+mn-lt"/>
                        </a:rPr>
                        <a:t>$48.83</a:t>
                      </a:r>
                    </a:p>
                  </a:txBody>
                  <a:tcPr marL="7620" marR="7620" marT="7620" marB="0" anchor="b"/>
                </a:tc>
                <a:tc>
                  <a:txBody>
                    <a:bodyPr/>
                    <a:lstStyle/>
                    <a:p>
                      <a:pPr algn="r" fontAlgn="b"/>
                      <a:r>
                        <a:rPr lang="en-US" sz="900" b="0" i="0" u="none" strike="noStrike">
                          <a:solidFill>
                            <a:srgbClr val="000000"/>
                          </a:solidFill>
                          <a:effectLst/>
                          <a:latin typeface="+mn-lt"/>
                        </a:rPr>
                        <a:t>$55.20</a:t>
                      </a:r>
                    </a:p>
                  </a:txBody>
                  <a:tcPr marL="7620" marR="7620" marT="7620" marB="0" anchor="b"/>
                </a:tc>
                <a:tc>
                  <a:txBody>
                    <a:bodyPr/>
                    <a:lstStyle/>
                    <a:p>
                      <a:pPr algn="r" fontAlgn="b"/>
                      <a:r>
                        <a:rPr lang="en-US" sz="900" b="0" i="0" u="none" strike="noStrike" dirty="0">
                          <a:solidFill>
                            <a:srgbClr val="000000"/>
                          </a:solidFill>
                          <a:effectLst/>
                          <a:latin typeface="+mn-lt"/>
                        </a:rPr>
                        <a:t>-$15.84</a:t>
                      </a:r>
                    </a:p>
                  </a:txBody>
                  <a:tcPr marL="7620" marR="7620" marT="7620" marB="0" anchor="b"/>
                </a:tc>
                <a:tc>
                  <a:txBody>
                    <a:bodyPr/>
                    <a:lstStyle/>
                    <a:p>
                      <a:pPr algn="r" fontAlgn="b"/>
                      <a:r>
                        <a:rPr lang="en-US" sz="900" b="0" i="0" u="none" strike="noStrike">
                          <a:solidFill>
                            <a:srgbClr val="000000"/>
                          </a:solidFill>
                          <a:effectLst/>
                          <a:latin typeface="+mn-lt"/>
                        </a:rPr>
                        <a:t>-$13.72</a:t>
                      </a:r>
                    </a:p>
                  </a:txBody>
                  <a:tcPr marL="7620" marR="7620" marT="7620" marB="0" anchor="b"/>
                </a:tc>
                <a:tc>
                  <a:txBody>
                    <a:bodyPr/>
                    <a:lstStyle/>
                    <a:p>
                      <a:pPr algn="r" fontAlgn="b"/>
                      <a:r>
                        <a:rPr lang="en-US" sz="900" b="0" i="0" u="none" strike="noStrike" dirty="0">
                          <a:solidFill>
                            <a:srgbClr val="000000"/>
                          </a:solidFill>
                          <a:effectLst/>
                          <a:latin typeface="+mn-lt"/>
                        </a:rPr>
                        <a:t>-$9.47</a:t>
                      </a:r>
                    </a:p>
                  </a:txBody>
                  <a:tcPr marL="7620" marR="7620" marT="7620" marB="0" anchor="b"/>
                </a:tc>
                <a:tc>
                  <a:txBody>
                    <a:bodyPr/>
                    <a:lstStyle/>
                    <a:p>
                      <a:pPr algn="r" fontAlgn="b"/>
                      <a:r>
                        <a:rPr lang="en-US" sz="900" b="0" i="0" u="none" strike="noStrike">
                          <a:solidFill>
                            <a:srgbClr val="000000"/>
                          </a:solidFill>
                          <a:effectLst/>
                          <a:latin typeface="+mn-lt"/>
                        </a:rPr>
                        <a:t>-$3.11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302</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$40.84</a:t>
                      </a:r>
                    </a:p>
                  </a:txBody>
                  <a:tcPr marL="7620" marR="7620" marT="7620" marB="0" anchor="b"/>
                </a:tc>
                <a:tc>
                  <a:txBody>
                    <a:bodyPr/>
                    <a:lstStyle/>
                    <a:p>
                      <a:pPr algn="r" fontAlgn="b"/>
                      <a:r>
                        <a:rPr lang="en-US" sz="900" b="0" i="0" u="none" strike="noStrike">
                          <a:solidFill>
                            <a:srgbClr val="000000"/>
                          </a:solidFill>
                          <a:effectLst/>
                          <a:latin typeface="+mn-lt"/>
                        </a:rPr>
                        <a:t>$43.88</a:t>
                      </a:r>
                    </a:p>
                  </a:txBody>
                  <a:tcPr marL="7620" marR="7620" marT="7620" marB="0" anchor="b"/>
                </a:tc>
                <a:tc>
                  <a:txBody>
                    <a:bodyPr/>
                    <a:lstStyle/>
                    <a:p>
                      <a:pPr algn="r" fontAlgn="b"/>
                      <a:r>
                        <a:rPr lang="en-US" sz="900" b="0" i="0" u="none" strike="noStrike">
                          <a:solidFill>
                            <a:srgbClr val="000000"/>
                          </a:solidFill>
                          <a:effectLst/>
                          <a:latin typeface="+mn-lt"/>
                        </a:rPr>
                        <a:t>$46.08</a:t>
                      </a:r>
                    </a:p>
                  </a:txBody>
                  <a:tcPr marL="7620" marR="7620" marT="7620" marB="0" anchor="b"/>
                </a:tc>
                <a:tc>
                  <a:txBody>
                    <a:bodyPr/>
                    <a:lstStyle/>
                    <a:p>
                      <a:pPr algn="r" fontAlgn="b"/>
                      <a:r>
                        <a:rPr lang="en-US" sz="900" b="0" i="0" u="none" strike="noStrike" dirty="0">
                          <a:solidFill>
                            <a:srgbClr val="000000"/>
                          </a:solidFill>
                          <a:effectLst/>
                          <a:latin typeface="+mn-lt"/>
                        </a:rPr>
                        <a:t>$50.46</a:t>
                      </a:r>
                    </a:p>
                  </a:txBody>
                  <a:tcPr marL="7620" marR="7620" marT="7620" marB="0" anchor="b"/>
                </a:tc>
                <a:tc>
                  <a:txBody>
                    <a:bodyPr/>
                    <a:lstStyle/>
                    <a:p>
                      <a:pPr algn="r" fontAlgn="b"/>
                      <a:r>
                        <a:rPr lang="en-US" sz="900" b="0" i="0" u="none" strike="noStrike">
                          <a:solidFill>
                            <a:srgbClr val="000000"/>
                          </a:solidFill>
                          <a:effectLst/>
                          <a:latin typeface="+mn-lt"/>
                        </a:rPr>
                        <a:t>$57.05</a:t>
                      </a:r>
                    </a:p>
                  </a:txBody>
                  <a:tcPr marL="7620" marR="7620" marT="7620" marB="0" anchor="b"/>
                </a:tc>
                <a:tc>
                  <a:txBody>
                    <a:bodyPr/>
                    <a:lstStyle/>
                    <a:p>
                      <a:pPr algn="r" fontAlgn="b"/>
                      <a:r>
                        <a:rPr lang="en-US" sz="900" b="0" i="0" u="none" strike="noStrike">
                          <a:solidFill>
                            <a:srgbClr val="000000"/>
                          </a:solidFill>
                          <a:effectLst/>
                          <a:latin typeface="+mn-lt"/>
                        </a:rPr>
                        <a:t>$3.05</a:t>
                      </a:r>
                    </a:p>
                  </a:txBody>
                  <a:tcPr marL="7620" marR="7620" marT="7620" marB="0" anchor="b"/>
                </a:tc>
                <a:tc>
                  <a:txBody>
                    <a:bodyPr/>
                    <a:lstStyle/>
                    <a:p>
                      <a:pPr algn="r" fontAlgn="b"/>
                      <a:r>
                        <a:rPr lang="en-US" sz="900" b="0" i="0" u="none" strike="noStrike" dirty="0">
                          <a:solidFill>
                            <a:srgbClr val="000000"/>
                          </a:solidFill>
                          <a:effectLst/>
                          <a:latin typeface="+mn-lt"/>
                        </a:rPr>
                        <a:t>$5.24</a:t>
                      </a:r>
                    </a:p>
                  </a:txBody>
                  <a:tcPr marL="7620" marR="7620" marT="7620" marB="0" anchor="b"/>
                </a:tc>
                <a:tc>
                  <a:txBody>
                    <a:bodyPr/>
                    <a:lstStyle/>
                    <a:p>
                      <a:pPr algn="r" fontAlgn="b"/>
                      <a:r>
                        <a:rPr lang="en-US" sz="900" b="0" i="0" u="none" strike="noStrike" dirty="0">
                          <a:solidFill>
                            <a:srgbClr val="000000"/>
                          </a:solidFill>
                          <a:effectLst/>
                          <a:latin typeface="+mn-lt"/>
                        </a:rPr>
                        <a:t>$9.63</a:t>
                      </a:r>
                    </a:p>
                  </a:txBody>
                  <a:tcPr marL="7620" marR="7620" marT="7620" marB="0" anchor="b"/>
                </a:tc>
                <a:tc>
                  <a:txBody>
                    <a:bodyPr/>
                    <a:lstStyle/>
                    <a:p>
                      <a:pPr algn="r" fontAlgn="b"/>
                      <a:r>
                        <a:rPr lang="en-US" sz="900" b="0" i="0" u="none" strike="noStrike">
                          <a:solidFill>
                            <a:srgbClr val="000000"/>
                          </a:solidFill>
                          <a:effectLst/>
                          <a:latin typeface="+mn-lt"/>
                        </a:rPr>
                        <a:t>$16.21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303</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$54.85</a:t>
                      </a:r>
                    </a:p>
                  </a:txBody>
                  <a:tcPr marL="7620" marR="7620" marT="7620" marB="0" anchor="b"/>
                </a:tc>
                <a:tc>
                  <a:txBody>
                    <a:bodyPr/>
                    <a:lstStyle/>
                    <a:p>
                      <a:pPr algn="r" fontAlgn="b"/>
                      <a:r>
                        <a:rPr lang="en-US" sz="900" b="0" i="0" u="none" strike="noStrike">
                          <a:solidFill>
                            <a:srgbClr val="000000"/>
                          </a:solidFill>
                          <a:effectLst/>
                          <a:latin typeface="+mn-lt"/>
                        </a:rPr>
                        <a:t>$48.76</a:t>
                      </a:r>
                    </a:p>
                  </a:txBody>
                  <a:tcPr marL="7620" marR="7620" marT="7620" marB="0" anchor="b"/>
                </a:tc>
                <a:tc>
                  <a:txBody>
                    <a:bodyPr/>
                    <a:lstStyle/>
                    <a:p>
                      <a:pPr algn="r" fontAlgn="b"/>
                      <a:r>
                        <a:rPr lang="en-US" sz="900" b="0" i="0" u="none" strike="noStrike">
                          <a:solidFill>
                            <a:srgbClr val="000000"/>
                          </a:solidFill>
                          <a:effectLst/>
                          <a:latin typeface="+mn-lt"/>
                        </a:rPr>
                        <a:t>$51.20</a:t>
                      </a:r>
                    </a:p>
                  </a:txBody>
                  <a:tcPr marL="7620" marR="7620" marT="7620" marB="0" anchor="b"/>
                </a:tc>
                <a:tc>
                  <a:txBody>
                    <a:bodyPr/>
                    <a:lstStyle/>
                    <a:p>
                      <a:pPr algn="r" fontAlgn="b"/>
                      <a:r>
                        <a:rPr lang="en-US" sz="900" b="0" i="0" u="none" strike="noStrike">
                          <a:solidFill>
                            <a:srgbClr val="000000"/>
                          </a:solidFill>
                          <a:effectLst/>
                          <a:latin typeface="+mn-lt"/>
                        </a:rPr>
                        <a:t>$56.07</a:t>
                      </a:r>
                    </a:p>
                  </a:txBody>
                  <a:tcPr marL="7620" marR="7620" marT="7620" marB="0" anchor="b"/>
                </a:tc>
                <a:tc>
                  <a:txBody>
                    <a:bodyPr/>
                    <a:lstStyle/>
                    <a:p>
                      <a:pPr algn="r" fontAlgn="b"/>
                      <a:r>
                        <a:rPr lang="en-US" sz="900" b="0" i="0" u="none" strike="noStrike">
                          <a:solidFill>
                            <a:srgbClr val="000000"/>
                          </a:solidFill>
                          <a:effectLst/>
                          <a:latin typeface="+mn-lt"/>
                        </a:rPr>
                        <a:t>$63.39</a:t>
                      </a:r>
                    </a:p>
                  </a:txBody>
                  <a:tcPr marL="7620" marR="7620" marT="7620" marB="0" anchor="b"/>
                </a:tc>
                <a:tc>
                  <a:txBody>
                    <a:bodyPr/>
                    <a:lstStyle/>
                    <a:p>
                      <a:pPr algn="r" fontAlgn="b"/>
                      <a:r>
                        <a:rPr lang="en-US" sz="900" b="0" i="0" u="none" strike="noStrike">
                          <a:solidFill>
                            <a:srgbClr val="000000"/>
                          </a:solidFill>
                          <a:effectLst/>
                          <a:latin typeface="+mn-lt"/>
                        </a:rPr>
                        <a:t>-$6.09</a:t>
                      </a:r>
                    </a:p>
                  </a:txBody>
                  <a:tcPr marL="7620" marR="7620" marT="7620" marB="0" anchor="b"/>
                </a:tc>
                <a:tc>
                  <a:txBody>
                    <a:bodyPr/>
                    <a:lstStyle/>
                    <a:p>
                      <a:pPr algn="r" fontAlgn="b"/>
                      <a:r>
                        <a:rPr lang="en-US" sz="900" b="0" i="0" u="none" strike="noStrike" dirty="0">
                          <a:solidFill>
                            <a:srgbClr val="000000"/>
                          </a:solidFill>
                          <a:effectLst/>
                          <a:latin typeface="+mn-lt"/>
                        </a:rPr>
                        <a:t>-$3.66</a:t>
                      </a:r>
                    </a:p>
                  </a:txBody>
                  <a:tcPr marL="7620" marR="7620" marT="7620" marB="0" anchor="b"/>
                </a:tc>
                <a:tc>
                  <a:txBody>
                    <a:bodyPr/>
                    <a:lstStyle/>
                    <a:p>
                      <a:pPr algn="r" fontAlgn="b"/>
                      <a:r>
                        <a:rPr lang="en-US" sz="900" b="0" i="0" u="none" strike="noStrike" dirty="0">
                          <a:solidFill>
                            <a:srgbClr val="000000"/>
                          </a:solidFill>
                          <a:effectLst/>
                          <a:latin typeface="+mn-lt"/>
                        </a:rPr>
                        <a:t>$1.22</a:t>
                      </a:r>
                    </a:p>
                  </a:txBody>
                  <a:tcPr marL="7620" marR="7620" marT="7620" marB="0" anchor="b"/>
                </a:tc>
                <a:tc>
                  <a:txBody>
                    <a:bodyPr/>
                    <a:lstStyle/>
                    <a:p>
                      <a:pPr algn="r" fontAlgn="b"/>
                      <a:r>
                        <a:rPr lang="en-US" sz="900" b="0" i="0" u="none" strike="noStrike">
                          <a:solidFill>
                            <a:srgbClr val="000000"/>
                          </a:solidFill>
                          <a:effectLst/>
                          <a:latin typeface="+mn-lt"/>
                        </a:rPr>
                        <a:t>$8.53</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309</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$54.85</a:t>
                      </a:r>
                    </a:p>
                  </a:txBody>
                  <a:tcPr marL="7620" marR="7620" marT="7620" marB="0" anchor="b"/>
                </a:tc>
                <a:tc>
                  <a:txBody>
                    <a:bodyPr/>
                    <a:lstStyle/>
                    <a:p>
                      <a:pPr algn="r" fontAlgn="b"/>
                      <a:r>
                        <a:rPr lang="en-US" sz="900" b="0" i="0" u="none" strike="noStrike">
                          <a:solidFill>
                            <a:srgbClr val="000000"/>
                          </a:solidFill>
                          <a:effectLst/>
                          <a:latin typeface="+mn-lt"/>
                        </a:rPr>
                        <a:t>$58.51</a:t>
                      </a:r>
                    </a:p>
                  </a:txBody>
                  <a:tcPr marL="7620" marR="7620" marT="7620" marB="0" anchor="b"/>
                </a:tc>
                <a:tc>
                  <a:txBody>
                    <a:bodyPr/>
                    <a:lstStyle/>
                    <a:p>
                      <a:pPr algn="r" fontAlgn="b"/>
                      <a:r>
                        <a:rPr lang="en-US" sz="900" b="0" i="0" u="none" strike="noStrike" dirty="0">
                          <a:solidFill>
                            <a:srgbClr val="000000"/>
                          </a:solidFill>
                          <a:effectLst/>
                          <a:latin typeface="+mn-lt"/>
                        </a:rPr>
                        <a:t>$61.44</a:t>
                      </a:r>
                    </a:p>
                  </a:txBody>
                  <a:tcPr marL="7620" marR="7620" marT="7620" marB="0" anchor="b"/>
                </a:tc>
                <a:tc>
                  <a:txBody>
                    <a:bodyPr/>
                    <a:lstStyle/>
                    <a:p>
                      <a:pPr algn="r" fontAlgn="b"/>
                      <a:r>
                        <a:rPr lang="en-US" sz="900" b="0" i="0" u="none" strike="noStrike">
                          <a:solidFill>
                            <a:srgbClr val="000000"/>
                          </a:solidFill>
                          <a:effectLst/>
                          <a:latin typeface="+mn-lt"/>
                        </a:rPr>
                        <a:t>$67.29</a:t>
                      </a:r>
                    </a:p>
                  </a:txBody>
                  <a:tcPr marL="7620" marR="7620" marT="7620" marB="0" anchor="b"/>
                </a:tc>
                <a:tc>
                  <a:txBody>
                    <a:bodyPr/>
                    <a:lstStyle/>
                    <a:p>
                      <a:pPr algn="r" fontAlgn="b"/>
                      <a:r>
                        <a:rPr lang="en-US" sz="900" b="0" i="0" u="none" strike="noStrike" dirty="0">
                          <a:solidFill>
                            <a:srgbClr val="000000"/>
                          </a:solidFill>
                          <a:effectLst/>
                          <a:latin typeface="+mn-lt"/>
                        </a:rPr>
                        <a:t>$76.06</a:t>
                      </a:r>
                    </a:p>
                  </a:txBody>
                  <a:tcPr marL="7620" marR="7620" marT="7620" marB="0" anchor="b"/>
                </a:tc>
                <a:tc>
                  <a:txBody>
                    <a:bodyPr/>
                    <a:lstStyle/>
                    <a:p>
                      <a:pPr algn="r" fontAlgn="b"/>
                      <a:r>
                        <a:rPr lang="en-US" sz="900" b="0" i="0" u="none" strike="noStrike">
                          <a:solidFill>
                            <a:srgbClr val="000000"/>
                          </a:solidFill>
                          <a:effectLst/>
                          <a:latin typeface="+mn-lt"/>
                        </a:rPr>
                        <a:t>$3.66</a:t>
                      </a:r>
                    </a:p>
                  </a:txBody>
                  <a:tcPr marL="7620" marR="7620" marT="7620" marB="0" anchor="b"/>
                </a:tc>
                <a:tc>
                  <a:txBody>
                    <a:bodyPr/>
                    <a:lstStyle/>
                    <a:p>
                      <a:pPr algn="r" fontAlgn="b"/>
                      <a:r>
                        <a:rPr lang="en-US" sz="900" b="0" i="0" u="none" strike="noStrike" dirty="0">
                          <a:solidFill>
                            <a:srgbClr val="000000"/>
                          </a:solidFill>
                          <a:effectLst/>
                          <a:latin typeface="+mn-lt"/>
                        </a:rPr>
                        <a:t>$6.58</a:t>
                      </a:r>
                    </a:p>
                  </a:txBody>
                  <a:tcPr marL="7620" marR="7620" marT="7620" marB="0" anchor="b"/>
                </a:tc>
                <a:tc>
                  <a:txBody>
                    <a:bodyPr/>
                    <a:lstStyle/>
                    <a:p>
                      <a:pPr algn="r" fontAlgn="b"/>
                      <a:r>
                        <a:rPr lang="en-US" sz="900" b="0" i="0" u="none" strike="noStrike">
                          <a:solidFill>
                            <a:srgbClr val="000000"/>
                          </a:solidFill>
                          <a:effectLst/>
                          <a:latin typeface="+mn-lt"/>
                        </a:rPr>
                        <a:t>$12.43</a:t>
                      </a:r>
                    </a:p>
                  </a:txBody>
                  <a:tcPr marL="7620" marR="7620" marT="7620" marB="0" anchor="b"/>
                </a:tc>
                <a:tc>
                  <a:txBody>
                    <a:bodyPr/>
                    <a:lstStyle/>
                    <a:p>
                      <a:pPr algn="r" fontAlgn="b"/>
                      <a:r>
                        <a:rPr lang="en-US" sz="900" b="0" i="0" u="none" strike="noStrike">
                          <a:solidFill>
                            <a:srgbClr val="000000"/>
                          </a:solidFill>
                          <a:effectLst/>
                          <a:latin typeface="+mn-lt"/>
                        </a:rPr>
                        <a:t>$21.21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318</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$37.18</a:t>
                      </a:r>
                    </a:p>
                  </a:txBody>
                  <a:tcPr marL="7620" marR="7620" marT="7620" marB="0" anchor="b"/>
                </a:tc>
                <a:tc>
                  <a:txBody>
                    <a:bodyPr/>
                    <a:lstStyle/>
                    <a:p>
                      <a:pPr algn="r" fontAlgn="b"/>
                      <a:r>
                        <a:rPr lang="en-US" sz="900" b="0" i="0" u="none" strike="noStrike">
                          <a:solidFill>
                            <a:srgbClr val="000000"/>
                          </a:solidFill>
                          <a:effectLst/>
                          <a:latin typeface="+mn-lt"/>
                        </a:rPr>
                        <a:t>$47.54</a:t>
                      </a:r>
                    </a:p>
                  </a:txBody>
                  <a:tcPr marL="7620" marR="7620" marT="7620" marB="0" anchor="b"/>
                </a:tc>
                <a:tc>
                  <a:txBody>
                    <a:bodyPr/>
                    <a:lstStyle/>
                    <a:p>
                      <a:pPr algn="r" fontAlgn="b"/>
                      <a:r>
                        <a:rPr lang="en-US" sz="900" b="0" i="0" u="none" strike="noStrike">
                          <a:solidFill>
                            <a:srgbClr val="000000"/>
                          </a:solidFill>
                          <a:effectLst/>
                          <a:latin typeface="+mn-lt"/>
                        </a:rPr>
                        <a:t>$49.92</a:t>
                      </a:r>
                    </a:p>
                  </a:txBody>
                  <a:tcPr marL="7620" marR="7620" marT="7620" marB="0" anchor="b"/>
                </a:tc>
                <a:tc>
                  <a:txBody>
                    <a:bodyPr/>
                    <a:lstStyle/>
                    <a:p>
                      <a:pPr algn="r" fontAlgn="b"/>
                      <a:r>
                        <a:rPr lang="en-US" sz="900" b="0" i="0" u="none" strike="noStrike">
                          <a:solidFill>
                            <a:srgbClr val="000000"/>
                          </a:solidFill>
                          <a:effectLst/>
                          <a:latin typeface="+mn-lt"/>
                        </a:rPr>
                        <a:t>$54.67</a:t>
                      </a:r>
                    </a:p>
                  </a:txBody>
                  <a:tcPr marL="7620" marR="7620" marT="7620" marB="0" anchor="b"/>
                </a:tc>
                <a:tc>
                  <a:txBody>
                    <a:bodyPr/>
                    <a:lstStyle/>
                    <a:p>
                      <a:pPr algn="r" fontAlgn="b"/>
                      <a:r>
                        <a:rPr lang="en-US" sz="900" b="0" i="0" u="none" strike="noStrike" dirty="0">
                          <a:solidFill>
                            <a:srgbClr val="000000"/>
                          </a:solidFill>
                          <a:effectLst/>
                          <a:latin typeface="+mn-lt"/>
                        </a:rPr>
                        <a:t>$61.80</a:t>
                      </a:r>
                    </a:p>
                  </a:txBody>
                  <a:tcPr marL="7620" marR="7620" marT="7620" marB="0" anchor="b"/>
                </a:tc>
                <a:tc>
                  <a:txBody>
                    <a:bodyPr/>
                    <a:lstStyle/>
                    <a:p>
                      <a:pPr algn="r" fontAlgn="b"/>
                      <a:r>
                        <a:rPr lang="en-US" sz="900" b="0" i="0" u="none" strike="noStrike">
                          <a:solidFill>
                            <a:srgbClr val="000000"/>
                          </a:solidFill>
                          <a:effectLst/>
                          <a:latin typeface="+mn-lt"/>
                        </a:rPr>
                        <a:t>$10.36</a:t>
                      </a:r>
                    </a:p>
                  </a:txBody>
                  <a:tcPr marL="7620" marR="7620" marT="7620" marB="0" anchor="b"/>
                </a:tc>
                <a:tc>
                  <a:txBody>
                    <a:bodyPr/>
                    <a:lstStyle/>
                    <a:p>
                      <a:pPr algn="r" fontAlgn="b"/>
                      <a:r>
                        <a:rPr lang="en-US" sz="900" b="0" i="0" u="none" strike="noStrike" dirty="0">
                          <a:solidFill>
                            <a:srgbClr val="000000"/>
                          </a:solidFill>
                          <a:effectLst/>
                          <a:latin typeface="+mn-lt"/>
                        </a:rPr>
                        <a:t>$12.74</a:t>
                      </a:r>
                    </a:p>
                  </a:txBody>
                  <a:tcPr marL="7620" marR="7620" marT="7620" marB="0" anchor="b"/>
                </a:tc>
                <a:tc>
                  <a:txBody>
                    <a:bodyPr/>
                    <a:lstStyle/>
                    <a:p>
                      <a:pPr algn="r" fontAlgn="b"/>
                      <a:r>
                        <a:rPr lang="en-US" sz="900" b="0" i="0" u="none" strike="noStrike" dirty="0">
                          <a:solidFill>
                            <a:srgbClr val="000000"/>
                          </a:solidFill>
                          <a:effectLst/>
                          <a:latin typeface="+mn-lt"/>
                        </a:rPr>
                        <a:t>$17.49</a:t>
                      </a:r>
                    </a:p>
                  </a:txBody>
                  <a:tcPr marL="7620" marR="7620" marT="7620" marB="0" anchor="b"/>
                </a:tc>
                <a:tc>
                  <a:txBody>
                    <a:bodyPr/>
                    <a:lstStyle/>
                    <a:p>
                      <a:pPr algn="r" fontAlgn="b"/>
                      <a:r>
                        <a:rPr lang="en-US" sz="900" b="0" i="0" u="none" strike="noStrike">
                          <a:solidFill>
                            <a:srgbClr val="000000"/>
                          </a:solidFill>
                          <a:effectLst/>
                          <a:latin typeface="+mn-lt"/>
                        </a:rPr>
                        <a:t>$24.62</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322</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$73.14</a:t>
                      </a:r>
                    </a:p>
                  </a:txBody>
                  <a:tcPr marL="7620" marR="7620" marT="7620" marB="0" anchor="b"/>
                </a:tc>
                <a:tc>
                  <a:txBody>
                    <a:bodyPr/>
                    <a:lstStyle/>
                    <a:p>
                      <a:pPr algn="r" fontAlgn="b"/>
                      <a:r>
                        <a:rPr lang="en-US" sz="900" b="0" i="0" u="none" strike="noStrike">
                          <a:solidFill>
                            <a:srgbClr val="000000"/>
                          </a:solidFill>
                          <a:effectLst/>
                          <a:latin typeface="+mn-lt"/>
                        </a:rPr>
                        <a:t>$81.06</a:t>
                      </a:r>
                    </a:p>
                  </a:txBody>
                  <a:tcPr marL="7620" marR="7620" marT="7620" marB="0" anchor="b"/>
                </a:tc>
                <a:tc>
                  <a:txBody>
                    <a:bodyPr/>
                    <a:lstStyle/>
                    <a:p>
                      <a:pPr algn="r" fontAlgn="b"/>
                      <a:r>
                        <a:rPr lang="en-US" sz="900" b="0" i="0" u="none" strike="noStrike">
                          <a:solidFill>
                            <a:srgbClr val="000000"/>
                          </a:solidFill>
                          <a:effectLst/>
                          <a:latin typeface="+mn-lt"/>
                        </a:rPr>
                        <a:t>$85.11</a:t>
                      </a:r>
                    </a:p>
                  </a:txBody>
                  <a:tcPr marL="7620" marR="7620" marT="7620" marB="0" anchor="b"/>
                </a:tc>
                <a:tc>
                  <a:txBody>
                    <a:bodyPr/>
                    <a:lstStyle/>
                    <a:p>
                      <a:pPr algn="r" fontAlgn="b"/>
                      <a:r>
                        <a:rPr lang="en-US" sz="900" b="0" i="0" u="none" strike="noStrike">
                          <a:solidFill>
                            <a:srgbClr val="000000"/>
                          </a:solidFill>
                          <a:effectLst/>
                          <a:latin typeface="+mn-lt"/>
                        </a:rPr>
                        <a:t>$93.22</a:t>
                      </a:r>
                    </a:p>
                  </a:txBody>
                  <a:tcPr marL="7620" marR="7620" marT="7620" marB="0" anchor="b"/>
                </a:tc>
                <a:tc>
                  <a:txBody>
                    <a:bodyPr/>
                    <a:lstStyle/>
                    <a:p>
                      <a:pPr algn="r" fontAlgn="b"/>
                      <a:r>
                        <a:rPr lang="en-US" sz="900" b="0" i="0" u="none" strike="noStrike">
                          <a:solidFill>
                            <a:srgbClr val="000000"/>
                          </a:solidFill>
                          <a:effectLst/>
                          <a:latin typeface="+mn-lt"/>
                        </a:rPr>
                        <a:t>$105.38</a:t>
                      </a:r>
                    </a:p>
                  </a:txBody>
                  <a:tcPr marL="7620" marR="7620" marT="7620" marB="0" anchor="b"/>
                </a:tc>
                <a:tc>
                  <a:txBody>
                    <a:bodyPr/>
                    <a:lstStyle/>
                    <a:p>
                      <a:pPr algn="r" fontAlgn="b"/>
                      <a:r>
                        <a:rPr lang="en-US" sz="900" b="0" i="0" u="none" strike="noStrike">
                          <a:solidFill>
                            <a:srgbClr val="000000"/>
                          </a:solidFill>
                          <a:effectLst/>
                          <a:latin typeface="+mn-lt"/>
                        </a:rPr>
                        <a:t>$7.92</a:t>
                      </a:r>
                    </a:p>
                  </a:txBody>
                  <a:tcPr marL="7620" marR="7620" marT="7620" marB="0" anchor="b"/>
                </a:tc>
                <a:tc>
                  <a:txBody>
                    <a:bodyPr/>
                    <a:lstStyle/>
                    <a:p>
                      <a:pPr algn="r" fontAlgn="b"/>
                      <a:r>
                        <a:rPr lang="en-US" sz="900" b="0" i="0" u="none" strike="noStrike" dirty="0">
                          <a:solidFill>
                            <a:srgbClr val="000000"/>
                          </a:solidFill>
                          <a:effectLst/>
                          <a:latin typeface="+mn-lt"/>
                        </a:rPr>
                        <a:t>$11.98</a:t>
                      </a:r>
                    </a:p>
                  </a:txBody>
                  <a:tcPr marL="7620" marR="7620" marT="7620" marB="0" anchor="b"/>
                </a:tc>
                <a:tc>
                  <a:txBody>
                    <a:bodyPr/>
                    <a:lstStyle/>
                    <a:p>
                      <a:pPr algn="r" fontAlgn="b"/>
                      <a:r>
                        <a:rPr lang="en-US" sz="900" b="0" i="0" u="none" strike="noStrike" dirty="0">
                          <a:solidFill>
                            <a:srgbClr val="000000"/>
                          </a:solidFill>
                          <a:effectLst/>
                          <a:latin typeface="+mn-lt"/>
                        </a:rPr>
                        <a:t>$20.08</a:t>
                      </a:r>
                    </a:p>
                  </a:txBody>
                  <a:tcPr marL="7620" marR="7620" marT="7620" marB="0" anchor="b"/>
                </a:tc>
                <a:tc>
                  <a:txBody>
                    <a:bodyPr/>
                    <a:lstStyle/>
                    <a:p>
                      <a:pPr algn="r" fontAlgn="b"/>
                      <a:r>
                        <a:rPr lang="en-US" sz="900" b="0" i="0" u="none" strike="noStrike">
                          <a:solidFill>
                            <a:srgbClr val="000000"/>
                          </a:solidFill>
                          <a:effectLst/>
                          <a:latin typeface="+mn-lt"/>
                        </a:rPr>
                        <a:t>$32.24</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330</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$78.01</a:t>
                      </a:r>
                    </a:p>
                  </a:txBody>
                  <a:tcPr marL="7620" marR="7620" marT="7620" marB="0" anchor="b"/>
                </a:tc>
                <a:tc>
                  <a:txBody>
                    <a:bodyPr/>
                    <a:lstStyle/>
                    <a:p>
                      <a:pPr algn="r" fontAlgn="b"/>
                      <a:r>
                        <a:rPr lang="en-US" sz="900" b="0" i="0" u="none" strike="noStrike">
                          <a:solidFill>
                            <a:srgbClr val="000000"/>
                          </a:solidFill>
                          <a:effectLst/>
                          <a:latin typeface="+mn-lt"/>
                        </a:rPr>
                        <a:t>$85.33</a:t>
                      </a:r>
                    </a:p>
                  </a:txBody>
                  <a:tcPr marL="7620" marR="7620" marT="7620" marB="0" anchor="b"/>
                </a:tc>
                <a:tc>
                  <a:txBody>
                    <a:bodyPr/>
                    <a:lstStyle/>
                    <a:p>
                      <a:pPr algn="r" fontAlgn="b"/>
                      <a:r>
                        <a:rPr lang="en-US" sz="900" b="0" i="0" u="none" strike="noStrike">
                          <a:solidFill>
                            <a:srgbClr val="000000"/>
                          </a:solidFill>
                          <a:effectLst/>
                          <a:latin typeface="+mn-lt"/>
                        </a:rPr>
                        <a:t>$89.59</a:t>
                      </a:r>
                    </a:p>
                  </a:txBody>
                  <a:tcPr marL="7620" marR="7620" marT="7620" marB="0" anchor="b"/>
                </a:tc>
                <a:tc>
                  <a:txBody>
                    <a:bodyPr/>
                    <a:lstStyle/>
                    <a:p>
                      <a:pPr algn="r" fontAlgn="b"/>
                      <a:r>
                        <a:rPr lang="en-US" sz="900" b="0" i="0" u="none" strike="noStrike">
                          <a:solidFill>
                            <a:srgbClr val="000000"/>
                          </a:solidFill>
                          <a:effectLst/>
                          <a:latin typeface="+mn-lt"/>
                        </a:rPr>
                        <a:t>$98.13</a:t>
                      </a:r>
                    </a:p>
                  </a:txBody>
                  <a:tcPr marL="7620" marR="7620" marT="7620" marB="0" anchor="b"/>
                </a:tc>
                <a:tc>
                  <a:txBody>
                    <a:bodyPr/>
                    <a:lstStyle/>
                    <a:p>
                      <a:pPr algn="r" fontAlgn="b"/>
                      <a:r>
                        <a:rPr lang="en-US" sz="900" b="0" i="0" u="none" strike="noStrike" dirty="0">
                          <a:solidFill>
                            <a:srgbClr val="000000"/>
                          </a:solidFill>
                          <a:effectLst/>
                          <a:latin typeface="+mn-lt"/>
                        </a:rPr>
                        <a:t>$110.93</a:t>
                      </a:r>
                    </a:p>
                  </a:txBody>
                  <a:tcPr marL="7620" marR="7620" marT="7620" marB="0" anchor="b"/>
                </a:tc>
                <a:tc>
                  <a:txBody>
                    <a:bodyPr/>
                    <a:lstStyle/>
                    <a:p>
                      <a:pPr algn="r" fontAlgn="b"/>
                      <a:r>
                        <a:rPr lang="en-US" sz="900" b="0" i="0" u="none" strike="noStrike">
                          <a:solidFill>
                            <a:srgbClr val="000000"/>
                          </a:solidFill>
                          <a:effectLst/>
                          <a:latin typeface="+mn-lt"/>
                        </a:rPr>
                        <a:t>$7.31</a:t>
                      </a:r>
                    </a:p>
                  </a:txBody>
                  <a:tcPr marL="7620" marR="7620" marT="7620" marB="0" anchor="b"/>
                </a:tc>
                <a:tc>
                  <a:txBody>
                    <a:bodyPr/>
                    <a:lstStyle/>
                    <a:p>
                      <a:pPr algn="r" fontAlgn="b"/>
                      <a:r>
                        <a:rPr lang="en-US" sz="900" b="0" i="0" u="none" strike="noStrike" dirty="0">
                          <a:solidFill>
                            <a:srgbClr val="000000"/>
                          </a:solidFill>
                          <a:effectLst/>
                          <a:latin typeface="+mn-lt"/>
                        </a:rPr>
                        <a:t>$11.58</a:t>
                      </a:r>
                    </a:p>
                  </a:txBody>
                  <a:tcPr marL="7620" marR="7620" marT="7620" marB="0" anchor="b"/>
                </a:tc>
                <a:tc>
                  <a:txBody>
                    <a:bodyPr/>
                    <a:lstStyle/>
                    <a:p>
                      <a:pPr algn="r" fontAlgn="b"/>
                      <a:r>
                        <a:rPr lang="en-US" sz="900" b="0" i="0" u="none" strike="noStrike">
                          <a:solidFill>
                            <a:srgbClr val="000000"/>
                          </a:solidFill>
                          <a:effectLst/>
                          <a:latin typeface="+mn-lt"/>
                        </a:rPr>
                        <a:t>$20.11</a:t>
                      </a:r>
                    </a:p>
                  </a:txBody>
                  <a:tcPr marL="7620" marR="7620" marT="7620" marB="0" anchor="b"/>
                </a:tc>
                <a:tc>
                  <a:txBody>
                    <a:bodyPr/>
                    <a:lstStyle/>
                    <a:p>
                      <a:pPr algn="r" fontAlgn="b"/>
                      <a:r>
                        <a:rPr lang="en-US" sz="900" b="0" i="0" u="none" strike="noStrike">
                          <a:solidFill>
                            <a:srgbClr val="000000"/>
                          </a:solidFill>
                          <a:effectLst/>
                          <a:latin typeface="+mn-lt"/>
                        </a:rPr>
                        <a:t>$32.91</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331</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$67.04</a:t>
                      </a:r>
                    </a:p>
                  </a:txBody>
                  <a:tcPr marL="7620" marR="7620" marT="7620" marB="0" anchor="b"/>
                </a:tc>
                <a:tc>
                  <a:txBody>
                    <a:bodyPr/>
                    <a:lstStyle/>
                    <a:p>
                      <a:pPr algn="r" fontAlgn="b"/>
                      <a:r>
                        <a:rPr lang="en-US" sz="900" b="0" i="0" u="none" strike="noStrike">
                          <a:solidFill>
                            <a:srgbClr val="000000"/>
                          </a:solidFill>
                          <a:effectLst/>
                          <a:latin typeface="+mn-lt"/>
                        </a:rPr>
                        <a:t>$73.14</a:t>
                      </a:r>
                    </a:p>
                  </a:txBody>
                  <a:tcPr marL="7620" marR="7620" marT="7620" marB="0" anchor="b"/>
                </a:tc>
                <a:tc>
                  <a:txBody>
                    <a:bodyPr/>
                    <a:lstStyle/>
                    <a:p>
                      <a:pPr algn="r" fontAlgn="b"/>
                      <a:r>
                        <a:rPr lang="en-US" sz="900" b="0" i="0" u="none" strike="noStrike">
                          <a:solidFill>
                            <a:srgbClr val="000000"/>
                          </a:solidFill>
                          <a:effectLst/>
                          <a:latin typeface="+mn-lt"/>
                        </a:rPr>
                        <a:t>$76.79</a:t>
                      </a:r>
                    </a:p>
                  </a:txBody>
                  <a:tcPr marL="7620" marR="7620" marT="7620" marB="0" anchor="b"/>
                </a:tc>
                <a:tc>
                  <a:txBody>
                    <a:bodyPr/>
                    <a:lstStyle/>
                    <a:p>
                      <a:pPr algn="r" fontAlgn="b"/>
                      <a:r>
                        <a:rPr lang="en-US" sz="900" b="0" i="0" u="none" strike="noStrike">
                          <a:solidFill>
                            <a:srgbClr val="000000"/>
                          </a:solidFill>
                          <a:effectLst/>
                          <a:latin typeface="+mn-lt"/>
                        </a:rPr>
                        <a:t>$84.11</a:t>
                      </a:r>
                    </a:p>
                  </a:txBody>
                  <a:tcPr marL="7620" marR="7620" marT="7620" marB="0" anchor="b"/>
                </a:tc>
                <a:tc>
                  <a:txBody>
                    <a:bodyPr/>
                    <a:lstStyle/>
                    <a:p>
                      <a:pPr algn="r" fontAlgn="b"/>
                      <a:r>
                        <a:rPr lang="en-US" sz="900" b="0" i="0" u="none" strike="noStrike">
                          <a:solidFill>
                            <a:srgbClr val="000000"/>
                          </a:solidFill>
                          <a:effectLst/>
                          <a:latin typeface="+mn-lt"/>
                        </a:rPr>
                        <a:t>$95.08</a:t>
                      </a:r>
                    </a:p>
                  </a:txBody>
                  <a:tcPr marL="7620" marR="7620" marT="7620" marB="0" anchor="b"/>
                </a:tc>
                <a:tc>
                  <a:txBody>
                    <a:bodyPr/>
                    <a:lstStyle/>
                    <a:p>
                      <a:pPr algn="r" fontAlgn="b"/>
                      <a:r>
                        <a:rPr lang="en-US" sz="900" b="0" i="0" u="none" strike="noStrike" dirty="0">
                          <a:solidFill>
                            <a:srgbClr val="000000"/>
                          </a:solidFill>
                          <a:effectLst/>
                          <a:latin typeface="+mn-lt"/>
                        </a:rPr>
                        <a:t>$6.09</a:t>
                      </a:r>
                    </a:p>
                  </a:txBody>
                  <a:tcPr marL="7620" marR="7620" marT="7620" marB="0" anchor="b"/>
                </a:tc>
                <a:tc>
                  <a:txBody>
                    <a:bodyPr/>
                    <a:lstStyle/>
                    <a:p>
                      <a:pPr algn="r" fontAlgn="b"/>
                      <a:r>
                        <a:rPr lang="en-US" sz="900" b="0" i="0" u="none" strike="noStrike" dirty="0">
                          <a:solidFill>
                            <a:srgbClr val="000000"/>
                          </a:solidFill>
                          <a:effectLst/>
                          <a:latin typeface="+mn-lt"/>
                        </a:rPr>
                        <a:t>$9.75</a:t>
                      </a:r>
                    </a:p>
                  </a:txBody>
                  <a:tcPr marL="7620" marR="7620" marT="7620" marB="0" anchor="b"/>
                </a:tc>
                <a:tc>
                  <a:txBody>
                    <a:bodyPr/>
                    <a:lstStyle/>
                    <a:p>
                      <a:pPr algn="r" fontAlgn="b"/>
                      <a:r>
                        <a:rPr lang="en-US" sz="900" b="0" i="0" u="none" strike="noStrike" dirty="0">
                          <a:solidFill>
                            <a:srgbClr val="000000"/>
                          </a:solidFill>
                          <a:effectLst/>
                          <a:latin typeface="+mn-lt"/>
                        </a:rPr>
                        <a:t>$17.07</a:t>
                      </a:r>
                    </a:p>
                  </a:txBody>
                  <a:tcPr marL="7620" marR="7620" marT="7620" marB="0" anchor="b"/>
                </a:tc>
                <a:tc>
                  <a:txBody>
                    <a:bodyPr/>
                    <a:lstStyle/>
                    <a:p>
                      <a:pPr algn="r" fontAlgn="b"/>
                      <a:r>
                        <a:rPr lang="en-US" sz="900" b="0" i="0" u="none" strike="noStrike">
                          <a:solidFill>
                            <a:srgbClr val="000000"/>
                          </a:solidFill>
                          <a:effectLst/>
                          <a:latin typeface="+mn-lt"/>
                        </a:rPr>
                        <a:t>$28.04</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332</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$83.50</a:t>
                      </a:r>
                    </a:p>
                  </a:txBody>
                  <a:tcPr marL="7620" marR="7620" marT="7620" marB="0" anchor="b"/>
                </a:tc>
                <a:tc>
                  <a:txBody>
                    <a:bodyPr/>
                    <a:lstStyle/>
                    <a:p>
                      <a:pPr algn="r" fontAlgn="b"/>
                      <a:r>
                        <a:rPr lang="en-US" sz="900" b="0" i="0" u="none" strike="noStrike">
                          <a:solidFill>
                            <a:srgbClr val="000000"/>
                          </a:solidFill>
                          <a:effectLst/>
                          <a:latin typeface="+mn-lt"/>
                        </a:rPr>
                        <a:t>$76.18</a:t>
                      </a:r>
                    </a:p>
                  </a:txBody>
                  <a:tcPr marL="7620" marR="7620" marT="7620" marB="0" anchor="b"/>
                </a:tc>
                <a:tc>
                  <a:txBody>
                    <a:bodyPr/>
                    <a:lstStyle/>
                    <a:p>
                      <a:pPr algn="r" fontAlgn="b"/>
                      <a:r>
                        <a:rPr lang="en-US" sz="900" b="0" i="0" u="none" strike="noStrike">
                          <a:solidFill>
                            <a:srgbClr val="000000"/>
                          </a:solidFill>
                          <a:effectLst/>
                          <a:latin typeface="+mn-lt"/>
                        </a:rPr>
                        <a:t>$79.99</a:t>
                      </a:r>
                    </a:p>
                  </a:txBody>
                  <a:tcPr marL="7620" marR="7620" marT="7620" marB="0" anchor="b"/>
                </a:tc>
                <a:tc>
                  <a:txBody>
                    <a:bodyPr/>
                    <a:lstStyle/>
                    <a:p>
                      <a:pPr algn="r" fontAlgn="b"/>
                      <a:r>
                        <a:rPr lang="en-US" sz="900" b="0" i="0" u="none" strike="noStrike">
                          <a:solidFill>
                            <a:srgbClr val="000000"/>
                          </a:solidFill>
                          <a:effectLst/>
                          <a:latin typeface="+mn-lt"/>
                        </a:rPr>
                        <a:t>$87.61</a:t>
                      </a:r>
                    </a:p>
                  </a:txBody>
                  <a:tcPr marL="7620" marR="7620" marT="7620" marB="0" anchor="b"/>
                </a:tc>
                <a:tc>
                  <a:txBody>
                    <a:bodyPr/>
                    <a:lstStyle/>
                    <a:p>
                      <a:pPr algn="r" fontAlgn="b"/>
                      <a:r>
                        <a:rPr lang="en-US" sz="900" b="0" i="0" u="none" strike="noStrike">
                          <a:solidFill>
                            <a:srgbClr val="000000"/>
                          </a:solidFill>
                          <a:effectLst/>
                          <a:latin typeface="+mn-lt"/>
                        </a:rPr>
                        <a:t>$99.04</a:t>
                      </a:r>
                    </a:p>
                  </a:txBody>
                  <a:tcPr marL="7620" marR="7620" marT="7620" marB="0" anchor="b"/>
                </a:tc>
                <a:tc>
                  <a:txBody>
                    <a:bodyPr/>
                    <a:lstStyle/>
                    <a:p>
                      <a:pPr algn="r" fontAlgn="b"/>
                      <a:r>
                        <a:rPr lang="en-US" sz="900" b="0" i="0" u="none" strike="noStrike">
                          <a:solidFill>
                            <a:srgbClr val="000000"/>
                          </a:solidFill>
                          <a:effectLst/>
                          <a:latin typeface="+mn-lt"/>
                        </a:rPr>
                        <a:t>-$7.31</a:t>
                      </a:r>
                    </a:p>
                  </a:txBody>
                  <a:tcPr marL="7620" marR="7620" marT="7620" marB="0" anchor="b"/>
                </a:tc>
                <a:tc>
                  <a:txBody>
                    <a:bodyPr/>
                    <a:lstStyle/>
                    <a:p>
                      <a:pPr algn="r" fontAlgn="b"/>
                      <a:r>
                        <a:rPr lang="en-US" sz="900" b="0" i="0" u="none" strike="noStrike" dirty="0">
                          <a:solidFill>
                            <a:srgbClr val="000000"/>
                          </a:solidFill>
                          <a:effectLst/>
                          <a:latin typeface="+mn-lt"/>
                        </a:rPr>
                        <a:t>-$3.50</a:t>
                      </a:r>
                    </a:p>
                  </a:txBody>
                  <a:tcPr marL="7620" marR="7620" marT="7620" marB="0" anchor="b"/>
                </a:tc>
                <a:tc>
                  <a:txBody>
                    <a:bodyPr/>
                    <a:lstStyle/>
                    <a:p>
                      <a:pPr algn="r" fontAlgn="b"/>
                      <a:r>
                        <a:rPr lang="en-US" sz="900" b="0" i="0" u="none" strike="noStrike" dirty="0">
                          <a:solidFill>
                            <a:srgbClr val="000000"/>
                          </a:solidFill>
                          <a:effectLst/>
                          <a:latin typeface="+mn-lt"/>
                        </a:rPr>
                        <a:t>$4.11</a:t>
                      </a:r>
                    </a:p>
                  </a:txBody>
                  <a:tcPr marL="7620" marR="7620" marT="7620" marB="0" anchor="b"/>
                </a:tc>
                <a:tc>
                  <a:txBody>
                    <a:bodyPr/>
                    <a:lstStyle/>
                    <a:p>
                      <a:pPr algn="r" fontAlgn="b"/>
                      <a:r>
                        <a:rPr lang="en-US" sz="900" b="0" i="0" u="none" strike="noStrike">
                          <a:solidFill>
                            <a:srgbClr val="000000"/>
                          </a:solidFill>
                          <a:effectLst/>
                          <a:latin typeface="+mn-lt"/>
                        </a:rPr>
                        <a:t>$15.54</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356</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$47.86</a:t>
                      </a:r>
                    </a:p>
                  </a:txBody>
                  <a:tcPr marL="7620" marR="7620" marT="7620" marB="0" anchor="b"/>
                </a:tc>
                <a:tc>
                  <a:txBody>
                    <a:bodyPr/>
                    <a:lstStyle/>
                    <a:p>
                      <a:pPr algn="r" fontAlgn="b"/>
                      <a:r>
                        <a:rPr lang="en-US" sz="900" b="0" i="0" u="none" strike="noStrike">
                          <a:solidFill>
                            <a:srgbClr val="000000"/>
                          </a:solidFill>
                          <a:effectLst/>
                          <a:latin typeface="+mn-lt"/>
                        </a:rPr>
                        <a:t>$51.54</a:t>
                      </a:r>
                    </a:p>
                  </a:txBody>
                  <a:tcPr marL="7620" marR="7620" marT="7620" marB="0" anchor="b"/>
                </a:tc>
                <a:tc>
                  <a:txBody>
                    <a:bodyPr/>
                    <a:lstStyle/>
                    <a:p>
                      <a:pPr algn="r" fontAlgn="b"/>
                      <a:r>
                        <a:rPr lang="en-US" sz="900" b="0" i="0" u="none" strike="noStrike">
                          <a:solidFill>
                            <a:srgbClr val="000000"/>
                          </a:solidFill>
                          <a:effectLst/>
                          <a:latin typeface="+mn-lt"/>
                        </a:rPr>
                        <a:t>$54.12</a:t>
                      </a:r>
                    </a:p>
                  </a:txBody>
                  <a:tcPr marL="7620" marR="7620" marT="7620" marB="0" anchor="b"/>
                </a:tc>
                <a:tc>
                  <a:txBody>
                    <a:bodyPr/>
                    <a:lstStyle/>
                    <a:p>
                      <a:pPr algn="r" fontAlgn="b"/>
                      <a:r>
                        <a:rPr lang="en-US" sz="900" b="0" i="0" u="none" strike="noStrike">
                          <a:solidFill>
                            <a:srgbClr val="000000"/>
                          </a:solidFill>
                          <a:effectLst/>
                          <a:latin typeface="+mn-lt"/>
                        </a:rPr>
                        <a:t>$59.27</a:t>
                      </a:r>
                    </a:p>
                  </a:txBody>
                  <a:tcPr marL="7620" marR="7620" marT="7620" marB="0" anchor="b"/>
                </a:tc>
                <a:tc>
                  <a:txBody>
                    <a:bodyPr/>
                    <a:lstStyle/>
                    <a:p>
                      <a:pPr algn="r" fontAlgn="b"/>
                      <a:r>
                        <a:rPr lang="en-US" sz="900" b="0" i="0" u="none" strike="noStrike">
                          <a:solidFill>
                            <a:srgbClr val="000000"/>
                          </a:solidFill>
                          <a:effectLst/>
                          <a:latin typeface="+mn-lt"/>
                        </a:rPr>
                        <a:t>$67.01</a:t>
                      </a:r>
                    </a:p>
                  </a:txBody>
                  <a:tcPr marL="7620" marR="7620" marT="7620" marB="0" anchor="b"/>
                </a:tc>
                <a:tc>
                  <a:txBody>
                    <a:bodyPr/>
                    <a:lstStyle/>
                    <a:p>
                      <a:pPr algn="r" fontAlgn="b"/>
                      <a:r>
                        <a:rPr lang="en-US" sz="900" b="0" i="0" u="none" strike="noStrike" dirty="0">
                          <a:solidFill>
                            <a:srgbClr val="000000"/>
                          </a:solidFill>
                          <a:effectLst/>
                          <a:latin typeface="+mn-lt"/>
                        </a:rPr>
                        <a:t>$3.68</a:t>
                      </a:r>
                    </a:p>
                  </a:txBody>
                  <a:tcPr marL="7620" marR="7620" marT="7620" marB="0" anchor="b"/>
                </a:tc>
                <a:tc>
                  <a:txBody>
                    <a:bodyPr/>
                    <a:lstStyle/>
                    <a:p>
                      <a:pPr algn="r" fontAlgn="b"/>
                      <a:r>
                        <a:rPr lang="en-US" sz="900" b="0" i="0" u="none" strike="noStrike" dirty="0">
                          <a:solidFill>
                            <a:srgbClr val="000000"/>
                          </a:solidFill>
                          <a:effectLst/>
                          <a:latin typeface="+mn-lt"/>
                        </a:rPr>
                        <a:t>$6.26</a:t>
                      </a:r>
                    </a:p>
                  </a:txBody>
                  <a:tcPr marL="7620" marR="7620" marT="7620" marB="0" anchor="b"/>
                </a:tc>
                <a:tc>
                  <a:txBody>
                    <a:bodyPr/>
                    <a:lstStyle/>
                    <a:p>
                      <a:pPr algn="r" fontAlgn="b"/>
                      <a:r>
                        <a:rPr lang="en-US" sz="900" b="0" i="0" u="none" strike="noStrike" dirty="0">
                          <a:solidFill>
                            <a:srgbClr val="000000"/>
                          </a:solidFill>
                          <a:effectLst/>
                          <a:latin typeface="+mn-lt"/>
                        </a:rPr>
                        <a:t>$11.41</a:t>
                      </a:r>
                    </a:p>
                  </a:txBody>
                  <a:tcPr marL="7620" marR="7620" marT="7620" marB="0" anchor="b"/>
                </a:tc>
                <a:tc>
                  <a:txBody>
                    <a:bodyPr/>
                    <a:lstStyle/>
                    <a:p>
                      <a:pPr algn="r" fontAlgn="b"/>
                      <a:r>
                        <a:rPr lang="en-US" sz="900" b="0" i="0" u="none" strike="noStrike" dirty="0">
                          <a:solidFill>
                            <a:srgbClr val="000000"/>
                          </a:solidFill>
                          <a:effectLst/>
                          <a:latin typeface="+mn-lt"/>
                        </a:rPr>
                        <a:t>$19.14</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364</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$132.54</a:t>
                      </a:r>
                    </a:p>
                  </a:txBody>
                  <a:tcPr marL="7620" marR="7620" marT="7620" marB="0" anchor="b"/>
                </a:tc>
                <a:tc>
                  <a:txBody>
                    <a:bodyPr/>
                    <a:lstStyle/>
                    <a:p>
                      <a:pPr algn="r" fontAlgn="b"/>
                      <a:r>
                        <a:rPr lang="en-US" sz="900" b="0" i="0" u="none" strike="noStrike">
                          <a:solidFill>
                            <a:srgbClr val="000000"/>
                          </a:solidFill>
                          <a:effectLst/>
                          <a:latin typeface="+mn-lt"/>
                        </a:rPr>
                        <a:t>$132.54</a:t>
                      </a:r>
                    </a:p>
                  </a:txBody>
                  <a:tcPr marL="7620" marR="7620" marT="7620" marB="0" anchor="b"/>
                </a:tc>
                <a:tc>
                  <a:txBody>
                    <a:bodyPr/>
                    <a:lstStyle/>
                    <a:p>
                      <a:pPr algn="r" fontAlgn="b"/>
                      <a:r>
                        <a:rPr lang="en-US" sz="900" b="0" i="0" u="none" strike="noStrike">
                          <a:solidFill>
                            <a:srgbClr val="000000"/>
                          </a:solidFill>
                          <a:effectLst/>
                          <a:latin typeface="+mn-lt"/>
                        </a:rPr>
                        <a:t>$139.17</a:t>
                      </a:r>
                    </a:p>
                  </a:txBody>
                  <a:tcPr marL="7620" marR="7620" marT="7620" marB="0" anchor="b"/>
                </a:tc>
                <a:tc>
                  <a:txBody>
                    <a:bodyPr/>
                    <a:lstStyle/>
                    <a:p>
                      <a:pPr algn="r" fontAlgn="b"/>
                      <a:r>
                        <a:rPr lang="en-US" sz="900" b="0" i="0" u="none" strike="noStrike">
                          <a:solidFill>
                            <a:srgbClr val="000000"/>
                          </a:solidFill>
                          <a:effectLst/>
                          <a:latin typeface="+mn-lt"/>
                        </a:rPr>
                        <a:t>$152.42</a:t>
                      </a:r>
                    </a:p>
                  </a:txBody>
                  <a:tcPr marL="7620" marR="7620" marT="7620" marB="0" anchor="b"/>
                </a:tc>
                <a:tc>
                  <a:txBody>
                    <a:bodyPr/>
                    <a:lstStyle/>
                    <a:p>
                      <a:pPr algn="r" fontAlgn="b"/>
                      <a:r>
                        <a:rPr lang="en-US" sz="900" b="0" i="0" u="none" strike="noStrike">
                          <a:solidFill>
                            <a:srgbClr val="000000"/>
                          </a:solidFill>
                          <a:effectLst/>
                          <a:latin typeface="+mn-lt"/>
                        </a:rPr>
                        <a:t>$172.30</a:t>
                      </a:r>
                    </a:p>
                  </a:txBody>
                  <a:tcPr marL="7620" marR="7620" marT="7620" marB="0" anchor="b"/>
                </a:tc>
                <a:tc>
                  <a:txBody>
                    <a:bodyPr/>
                    <a:lstStyle/>
                    <a:p>
                      <a:pPr algn="r" fontAlgn="b"/>
                      <a:r>
                        <a:rPr lang="en-US" sz="900" b="0" i="0" u="none" strike="noStrike">
                          <a:solidFill>
                            <a:srgbClr val="000000"/>
                          </a:solidFill>
                          <a:effectLst/>
                          <a:latin typeface="+mn-lt"/>
                        </a:rPr>
                        <a:t>$0.00</a:t>
                      </a:r>
                    </a:p>
                  </a:txBody>
                  <a:tcPr marL="7620" marR="7620" marT="7620" marB="0" anchor="b"/>
                </a:tc>
                <a:tc>
                  <a:txBody>
                    <a:bodyPr/>
                    <a:lstStyle/>
                    <a:p>
                      <a:pPr algn="r" fontAlgn="b"/>
                      <a:r>
                        <a:rPr lang="en-US" sz="900" b="0" i="0" u="none" strike="noStrike" dirty="0">
                          <a:solidFill>
                            <a:srgbClr val="000000"/>
                          </a:solidFill>
                          <a:effectLst/>
                          <a:latin typeface="+mn-lt"/>
                        </a:rPr>
                        <a:t>$6.63</a:t>
                      </a:r>
                    </a:p>
                  </a:txBody>
                  <a:tcPr marL="7620" marR="7620" marT="7620" marB="0" anchor="b"/>
                </a:tc>
                <a:tc>
                  <a:txBody>
                    <a:bodyPr/>
                    <a:lstStyle/>
                    <a:p>
                      <a:pPr algn="r" fontAlgn="b"/>
                      <a:r>
                        <a:rPr lang="en-US" sz="900" b="0" i="0" u="none" strike="noStrike" dirty="0">
                          <a:solidFill>
                            <a:srgbClr val="000000"/>
                          </a:solidFill>
                          <a:effectLst/>
                          <a:latin typeface="+mn-lt"/>
                        </a:rPr>
                        <a:t>$19.88</a:t>
                      </a:r>
                    </a:p>
                  </a:txBody>
                  <a:tcPr marL="7620" marR="7620" marT="7620" marB="0" anchor="b"/>
                </a:tc>
                <a:tc>
                  <a:txBody>
                    <a:bodyPr/>
                    <a:lstStyle/>
                    <a:p>
                      <a:pPr algn="r" fontAlgn="b"/>
                      <a:r>
                        <a:rPr lang="en-US" sz="900" b="0" i="0" u="none" strike="noStrike" dirty="0">
                          <a:solidFill>
                            <a:srgbClr val="000000"/>
                          </a:solidFill>
                          <a:effectLst/>
                          <a:latin typeface="+mn-lt"/>
                        </a:rPr>
                        <a:t>$39.76</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381</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$59.96</a:t>
                      </a:r>
                    </a:p>
                  </a:txBody>
                  <a:tcPr marL="7620" marR="7620" marT="7620" marB="0" anchor="b"/>
                </a:tc>
                <a:tc>
                  <a:txBody>
                    <a:bodyPr/>
                    <a:lstStyle/>
                    <a:p>
                      <a:pPr algn="r" fontAlgn="b"/>
                      <a:r>
                        <a:rPr lang="en-US" sz="900" b="0" i="0" u="none" strike="noStrike">
                          <a:solidFill>
                            <a:srgbClr val="000000"/>
                          </a:solidFill>
                          <a:effectLst/>
                          <a:latin typeface="+mn-lt"/>
                        </a:rPr>
                        <a:t>$58.30</a:t>
                      </a:r>
                    </a:p>
                  </a:txBody>
                  <a:tcPr marL="7620" marR="7620" marT="7620" marB="0" anchor="b"/>
                </a:tc>
                <a:tc>
                  <a:txBody>
                    <a:bodyPr/>
                    <a:lstStyle/>
                    <a:p>
                      <a:pPr algn="r" fontAlgn="b"/>
                      <a:r>
                        <a:rPr lang="en-US" sz="900" b="0" i="0" u="none" strike="noStrike">
                          <a:solidFill>
                            <a:srgbClr val="000000"/>
                          </a:solidFill>
                          <a:effectLst/>
                          <a:latin typeface="+mn-lt"/>
                        </a:rPr>
                        <a:t>$61.21</a:t>
                      </a:r>
                    </a:p>
                  </a:txBody>
                  <a:tcPr marL="7620" marR="7620" marT="7620" marB="0" anchor="b"/>
                </a:tc>
                <a:tc>
                  <a:txBody>
                    <a:bodyPr/>
                    <a:lstStyle/>
                    <a:p>
                      <a:pPr algn="r" fontAlgn="b"/>
                      <a:r>
                        <a:rPr lang="en-US" sz="900" b="0" i="0" u="none" strike="noStrike">
                          <a:solidFill>
                            <a:srgbClr val="000000"/>
                          </a:solidFill>
                          <a:effectLst/>
                          <a:latin typeface="+mn-lt"/>
                        </a:rPr>
                        <a:t>$67.04</a:t>
                      </a:r>
                    </a:p>
                  </a:txBody>
                  <a:tcPr marL="7620" marR="7620" marT="7620" marB="0" anchor="b"/>
                </a:tc>
                <a:tc>
                  <a:txBody>
                    <a:bodyPr/>
                    <a:lstStyle/>
                    <a:p>
                      <a:pPr algn="r" fontAlgn="b"/>
                      <a:r>
                        <a:rPr lang="en-US" sz="900" b="0" i="0" u="none" strike="noStrike">
                          <a:solidFill>
                            <a:srgbClr val="000000"/>
                          </a:solidFill>
                          <a:effectLst/>
                          <a:latin typeface="+mn-lt"/>
                        </a:rPr>
                        <a:t>$75.79</a:t>
                      </a:r>
                    </a:p>
                  </a:txBody>
                  <a:tcPr marL="7620" marR="7620" marT="7620" marB="0" anchor="b"/>
                </a:tc>
                <a:tc>
                  <a:txBody>
                    <a:bodyPr/>
                    <a:lstStyle/>
                    <a:p>
                      <a:pPr algn="r" fontAlgn="b"/>
                      <a:r>
                        <a:rPr lang="en-US" sz="900" b="0" i="0" u="none" strike="noStrike">
                          <a:solidFill>
                            <a:srgbClr val="000000"/>
                          </a:solidFill>
                          <a:effectLst/>
                          <a:latin typeface="+mn-lt"/>
                        </a:rPr>
                        <a:t>-$1.67</a:t>
                      </a:r>
                    </a:p>
                  </a:txBody>
                  <a:tcPr marL="7620" marR="7620" marT="7620" marB="0" anchor="b"/>
                </a:tc>
                <a:tc>
                  <a:txBody>
                    <a:bodyPr/>
                    <a:lstStyle/>
                    <a:p>
                      <a:pPr algn="r" fontAlgn="b"/>
                      <a:r>
                        <a:rPr lang="en-US" sz="900" b="0" i="0" u="none" strike="noStrike" dirty="0">
                          <a:solidFill>
                            <a:srgbClr val="000000"/>
                          </a:solidFill>
                          <a:effectLst/>
                          <a:latin typeface="+mn-lt"/>
                        </a:rPr>
                        <a:t>$1.25</a:t>
                      </a:r>
                    </a:p>
                  </a:txBody>
                  <a:tcPr marL="7620" marR="7620" marT="7620" marB="0" anchor="b"/>
                </a:tc>
                <a:tc>
                  <a:txBody>
                    <a:bodyPr/>
                    <a:lstStyle/>
                    <a:p>
                      <a:pPr algn="r" fontAlgn="b"/>
                      <a:r>
                        <a:rPr lang="en-US" sz="900" b="0" i="0" u="none" strike="noStrike" dirty="0">
                          <a:solidFill>
                            <a:srgbClr val="000000"/>
                          </a:solidFill>
                          <a:effectLst/>
                          <a:latin typeface="+mn-lt"/>
                        </a:rPr>
                        <a:t>$7.08</a:t>
                      </a:r>
                    </a:p>
                  </a:txBody>
                  <a:tcPr marL="7620" marR="7620" marT="7620" marB="0" anchor="b"/>
                </a:tc>
                <a:tc>
                  <a:txBody>
                    <a:bodyPr/>
                    <a:lstStyle/>
                    <a:p>
                      <a:pPr algn="r" fontAlgn="b"/>
                      <a:r>
                        <a:rPr lang="en-US" sz="900" b="0" i="0" u="none" strike="noStrike">
                          <a:solidFill>
                            <a:srgbClr val="000000"/>
                          </a:solidFill>
                          <a:effectLst/>
                          <a:latin typeface="+mn-lt"/>
                        </a:rPr>
                        <a:t>$15.82</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386</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$74.40</a:t>
                      </a:r>
                    </a:p>
                  </a:txBody>
                  <a:tcPr marL="7620" marR="7620" marT="7620" marB="0" anchor="b"/>
                </a:tc>
                <a:tc>
                  <a:txBody>
                    <a:bodyPr/>
                    <a:lstStyle/>
                    <a:p>
                      <a:pPr algn="r" fontAlgn="b"/>
                      <a:r>
                        <a:rPr lang="en-US" sz="900" b="0" i="0" u="none" strike="noStrike">
                          <a:solidFill>
                            <a:srgbClr val="000000"/>
                          </a:solidFill>
                          <a:effectLst/>
                          <a:latin typeface="+mn-lt"/>
                        </a:rPr>
                        <a:t>$77.73</a:t>
                      </a:r>
                    </a:p>
                  </a:txBody>
                  <a:tcPr marL="7620" marR="7620" marT="7620" marB="0" anchor="b"/>
                </a:tc>
                <a:tc>
                  <a:txBody>
                    <a:bodyPr/>
                    <a:lstStyle/>
                    <a:p>
                      <a:pPr algn="r" fontAlgn="b"/>
                      <a:r>
                        <a:rPr lang="en-US" sz="900" b="0" i="0" u="none" strike="noStrike">
                          <a:solidFill>
                            <a:srgbClr val="000000"/>
                          </a:solidFill>
                          <a:effectLst/>
                          <a:latin typeface="+mn-lt"/>
                        </a:rPr>
                        <a:t>$81.62</a:t>
                      </a:r>
                    </a:p>
                  </a:txBody>
                  <a:tcPr marL="7620" marR="7620" marT="7620" marB="0" anchor="b"/>
                </a:tc>
                <a:tc>
                  <a:txBody>
                    <a:bodyPr/>
                    <a:lstStyle/>
                    <a:p>
                      <a:pPr algn="r" fontAlgn="b"/>
                      <a:r>
                        <a:rPr lang="en-US" sz="900" b="0" i="0" u="none" strike="noStrike">
                          <a:solidFill>
                            <a:srgbClr val="000000"/>
                          </a:solidFill>
                          <a:effectLst/>
                          <a:latin typeface="+mn-lt"/>
                        </a:rPr>
                        <a:t>$89.39</a:t>
                      </a:r>
                    </a:p>
                  </a:txBody>
                  <a:tcPr marL="7620" marR="7620" marT="7620" marB="0" anchor="b"/>
                </a:tc>
                <a:tc>
                  <a:txBody>
                    <a:bodyPr/>
                    <a:lstStyle/>
                    <a:p>
                      <a:pPr algn="r" fontAlgn="b"/>
                      <a:r>
                        <a:rPr lang="en-US" sz="900" b="0" i="0" u="none" strike="noStrike">
                          <a:solidFill>
                            <a:srgbClr val="000000"/>
                          </a:solidFill>
                          <a:effectLst/>
                          <a:latin typeface="+mn-lt"/>
                        </a:rPr>
                        <a:t>$101.05</a:t>
                      </a:r>
                    </a:p>
                  </a:txBody>
                  <a:tcPr marL="7620" marR="7620" marT="7620" marB="0" anchor="b"/>
                </a:tc>
                <a:tc>
                  <a:txBody>
                    <a:bodyPr/>
                    <a:lstStyle/>
                    <a:p>
                      <a:pPr algn="r" fontAlgn="b"/>
                      <a:r>
                        <a:rPr lang="en-US" sz="900" b="0" i="0" u="none" strike="noStrike">
                          <a:solidFill>
                            <a:srgbClr val="000000"/>
                          </a:solidFill>
                          <a:effectLst/>
                          <a:latin typeface="+mn-lt"/>
                        </a:rPr>
                        <a:t>$3.33</a:t>
                      </a:r>
                    </a:p>
                  </a:txBody>
                  <a:tcPr marL="7620" marR="7620" marT="7620" marB="0" anchor="b"/>
                </a:tc>
                <a:tc>
                  <a:txBody>
                    <a:bodyPr/>
                    <a:lstStyle/>
                    <a:p>
                      <a:pPr algn="r" fontAlgn="b"/>
                      <a:r>
                        <a:rPr lang="en-US" sz="900" b="0" i="0" u="none" strike="noStrike" dirty="0">
                          <a:solidFill>
                            <a:srgbClr val="000000"/>
                          </a:solidFill>
                          <a:effectLst/>
                          <a:latin typeface="+mn-lt"/>
                        </a:rPr>
                        <a:t>$7.22</a:t>
                      </a:r>
                    </a:p>
                  </a:txBody>
                  <a:tcPr marL="7620" marR="7620" marT="7620" marB="0" anchor="b"/>
                </a:tc>
                <a:tc>
                  <a:txBody>
                    <a:bodyPr/>
                    <a:lstStyle/>
                    <a:p>
                      <a:pPr algn="r" fontAlgn="b"/>
                      <a:r>
                        <a:rPr lang="en-US" sz="900" b="0" i="0" u="none" strike="noStrike" dirty="0">
                          <a:solidFill>
                            <a:srgbClr val="000000"/>
                          </a:solidFill>
                          <a:effectLst/>
                          <a:latin typeface="+mn-lt"/>
                        </a:rPr>
                        <a:t>$14.99</a:t>
                      </a:r>
                    </a:p>
                  </a:txBody>
                  <a:tcPr marL="7620" marR="7620" marT="7620" marB="0" anchor="b"/>
                </a:tc>
                <a:tc>
                  <a:txBody>
                    <a:bodyPr/>
                    <a:lstStyle/>
                    <a:p>
                      <a:pPr algn="r" fontAlgn="b"/>
                      <a:r>
                        <a:rPr lang="en-US" sz="900" b="0" i="0" u="none" strike="noStrike" dirty="0">
                          <a:solidFill>
                            <a:srgbClr val="000000"/>
                          </a:solidFill>
                          <a:effectLst/>
                          <a:latin typeface="+mn-lt"/>
                        </a:rPr>
                        <a:t>$26.65</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626</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$81.60</a:t>
                      </a:r>
                    </a:p>
                  </a:txBody>
                  <a:tcPr marL="7620" marR="7620" marT="7620" marB="0" anchor="b"/>
                </a:tc>
                <a:tc>
                  <a:txBody>
                    <a:bodyPr/>
                    <a:lstStyle/>
                    <a:p>
                      <a:pPr algn="r" fontAlgn="b"/>
                      <a:r>
                        <a:rPr lang="en-US" sz="900" b="0" i="0" u="none" strike="noStrike">
                          <a:solidFill>
                            <a:srgbClr val="000000"/>
                          </a:solidFill>
                          <a:effectLst/>
                          <a:latin typeface="+mn-lt"/>
                        </a:rPr>
                        <a:t>$87.42</a:t>
                      </a:r>
                    </a:p>
                  </a:txBody>
                  <a:tcPr marL="7620" marR="7620" marT="7620" marB="0" anchor="b"/>
                </a:tc>
                <a:tc>
                  <a:txBody>
                    <a:bodyPr/>
                    <a:lstStyle/>
                    <a:p>
                      <a:pPr algn="r" fontAlgn="b"/>
                      <a:r>
                        <a:rPr lang="en-US" sz="900" b="0" i="0" u="none" strike="noStrike">
                          <a:solidFill>
                            <a:srgbClr val="000000"/>
                          </a:solidFill>
                          <a:effectLst/>
                          <a:latin typeface="+mn-lt"/>
                        </a:rPr>
                        <a:t>$91.80</a:t>
                      </a:r>
                    </a:p>
                  </a:txBody>
                  <a:tcPr marL="7620" marR="7620" marT="7620" marB="0" anchor="b"/>
                </a:tc>
                <a:tc>
                  <a:txBody>
                    <a:bodyPr/>
                    <a:lstStyle/>
                    <a:p>
                      <a:pPr algn="r" fontAlgn="b"/>
                      <a:r>
                        <a:rPr lang="en-US" sz="900" b="0" i="0" u="none" strike="noStrike">
                          <a:solidFill>
                            <a:srgbClr val="000000"/>
                          </a:solidFill>
                          <a:effectLst/>
                          <a:latin typeface="+mn-lt"/>
                        </a:rPr>
                        <a:t>$100.54</a:t>
                      </a:r>
                    </a:p>
                  </a:txBody>
                  <a:tcPr marL="7620" marR="7620" marT="7620" marB="0" anchor="b"/>
                </a:tc>
                <a:tc>
                  <a:txBody>
                    <a:bodyPr/>
                    <a:lstStyle/>
                    <a:p>
                      <a:pPr algn="r" fontAlgn="b"/>
                      <a:r>
                        <a:rPr lang="en-US" sz="900" b="0" i="0" u="none" strike="noStrike">
                          <a:solidFill>
                            <a:srgbClr val="000000"/>
                          </a:solidFill>
                          <a:effectLst/>
                          <a:latin typeface="+mn-lt"/>
                        </a:rPr>
                        <a:t>$113.65</a:t>
                      </a:r>
                    </a:p>
                  </a:txBody>
                  <a:tcPr marL="7620" marR="7620" marT="7620" marB="0" anchor="b"/>
                </a:tc>
                <a:tc>
                  <a:txBody>
                    <a:bodyPr/>
                    <a:lstStyle/>
                    <a:p>
                      <a:pPr algn="r" fontAlgn="b"/>
                      <a:r>
                        <a:rPr lang="en-US" sz="900" b="0" i="0" u="none" strike="noStrike">
                          <a:solidFill>
                            <a:srgbClr val="000000"/>
                          </a:solidFill>
                          <a:effectLst/>
                          <a:latin typeface="+mn-lt"/>
                        </a:rPr>
                        <a:t>$5.83</a:t>
                      </a:r>
                    </a:p>
                  </a:txBody>
                  <a:tcPr marL="7620" marR="7620" marT="7620" marB="0" anchor="b"/>
                </a:tc>
                <a:tc>
                  <a:txBody>
                    <a:bodyPr/>
                    <a:lstStyle/>
                    <a:p>
                      <a:pPr algn="r" fontAlgn="b"/>
                      <a:r>
                        <a:rPr lang="en-US" sz="900" b="0" i="0" u="none" strike="noStrike">
                          <a:solidFill>
                            <a:srgbClr val="000000"/>
                          </a:solidFill>
                          <a:effectLst/>
                          <a:latin typeface="+mn-lt"/>
                        </a:rPr>
                        <a:t>$10.20</a:t>
                      </a:r>
                    </a:p>
                  </a:txBody>
                  <a:tcPr marL="7620" marR="7620" marT="7620" marB="0" anchor="b"/>
                </a:tc>
                <a:tc>
                  <a:txBody>
                    <a:bodyPr/>
                    <a:lstStyle/>
                    <a:p>
                      <a:pPr algn="r" fontAlgn="b"/>
                      <a:r>
                        <a:rPr lang="en-US" sz="900" b="0" i="0" u="none" strike="noStrike" dirty="0">
                          <a:solidFill>
                            <a:srgbClr val="000000"/>
                          </a:solidFill>
                          <a:effectLst/>
                          <a:latin typeface="+mn-lt"/>
                        </a:rPr>
                        <a:t>$18.94</a:t>
                      </a:r>
                    </a:p>
                  </a:txBody>
                  <a:tcPr marL="7620" marR="7620" marT="7620" marB="0" anchor="b"/>
                </a:tc>
                <a:tc>
                  <a:txBody>
                    <a:bodyPr/>
                    <a:lstStyle/>
                    <a:p>
                      <a:pPr algn="r" fontAlgn="b"/>
                      <a:r>
                        <a:rPr lang="en-US" sz="900" b="0" i="0" u="none" strike="noStrike" dirty="0">
                          <a:solidFill>
                            <a:srgbClr val="000000"/>
                          </a:solidFill>
                          <a:effectLst/>
                          <a:latin typeface="+mn-lt"/>
                        </a:rPr>
                        <a:t>$32.06</a:t>
                      </a:r>
                    </a:p>
                  </a:txBody>
                  <a:tcPr marL="7620" marR="7620" marT="7620" marB="0" anchor="b"/>
                </a:tc>
              </a:tr>
              <a:tr h="230528">
                <a:tc>
                  <a:txBody>
                    <a:bodyPr/>
                    <a:lstStyle/>
                    <a:p>
                      <a:pPr marL="0" marR="0" algn="ctr">
                        <a:lnSpc>
                          <a:spcPts val="1200"/>
                        </a:lnSpc>
                        <a:spcBef>
                          <a:spcPts val="0"/>
                        </a:spcBef>
                        <a:spcAft>
                          <a:spcPts val="0"/>
                        </a:spcAft>
                        <a:tabLst>
                          <a:tab pos="180340" algn="l"/>
                          <a:tab pos="457200" algn="l"/>
                        </a:tabLst>
                      </a:pPr>
                      <a:r>
                        <a:rPr lang="en-US" sz="900" kern="0">
                          <a:effectLst/>
                        </a:rPr>
                        <a:t>757</a:t>
                      </a:r>
                      <a:endParaRPr lang="en-US" sz="800" kern="900">
                        <a:effectLst/>
                        <a:latin typeface="Arial"/>
                        <a:ea typeface="Arial"/>
                        <a:cs typeface="Times New Roman"/>
                      </a:endParaRPr>
                    </a:p>
                  </a:txBody>
                  <a:tcPr marL="87653" marR="87653" marT="0" marB="0" anchor="b"/>
                </a:tc>
                <a:tc>
                  <a:txBody>
                    <a:bodyPr/>
                    <a:lstStyle/>
                    <a:p>
                      <a:pPr algn="r" fontAlgn="b"/>
                      <a:r>
                        <a:rPr lang="en-US" sz="900" b="0" i="0" u="none" strike="noStrike">
                          <a:solidFill>
                            <a:srgbClr val="000000"/>
                          </a:solidFill>
                          <a:effectLst/>
                          <a:latin typeface="+mn-lt"/>
                        </a:rPr>
                        <a:t>$76.18</a:t>
                      </a:r>
                    </a:p>
                  </a:txBody>
                  <a:tcPr marL="7620" marR="7620" marT="7620" marB="0" anchor="b"/>
                </a:tc>
                <a:tc>
                  <a:txBody>
                    <a:bodyPr/>
                    <a:lstStyle/>
                    <a:p>
                      <a:pPr algn="r" fontAlgn="b"/>
                      <a:r>
                        <a:rPr lang="en-US" sz="900" b="0" i="0" u="none" strike="noStrike">
                          <a:solidFill>
                            <a:srgbClr val="000000"/>
                          </a:solidFill>
                          <a:effectLst/>
                          <a:latin typeface="+mn-lt"/>
                        </a:rPr>
                        <a:t>$78.01</a:t>
                      </a:r>
                    </a:p>
                  </a:txBody>
                  <a:tcPr marL="7620" marR="7620" marT="7620" marB="0" anchor="b"/>
                </a:tc>
                <a:tc>
                  <a:txBody>
                    <a:bodyPr/>
                    <a:lstStyle/>
                    <a:p>
                      <a:pPr algn="r" fontAlgn="b"/>
                      <a:r>
                        <a:rPr lang="en-US" sz="900" b="0" i="0" u="none" strike="noStrike">
                          <a:solidFill>
                            <a:srgbClr val="000000"/>
                          </a:solidFill>
                          <a:effectLst/>
                          <a:latin typeface="+mn-lt"/>
                        </a:rPr>
                        <a:t>$81.91</a:t>
                      </a:r>
                    </a:p>
                  </a:txBody>
                  <a:tcPr marL="7620" marR="7620" marT="7620" marB="0" anchor="b"/>
                </a:tc>
                <a:tc>
                  <a:txBody>
                    <a:bodyPr/>
                    <a:lstStyle/>
                    <a:p>
                      <a:pPr algn="r" fontAlgn="b"/>
                      <a:r>
                        <a:rPr lang="en-US" sz="900" b="0" i="0" u="none" strike="noStrike">
                          <a:solidFill>
                            <a:srgbClr val="000000"/>
                          </a:solidFill>
                          <a:effectLst/>
                          <a:latin typeface="+mn-lt"/>
                        </a:rPr>
                        <a:t>$89.72</a:t>
                      </a:r>
                    </a:p>
                  </a:txBody>
                  <a:tcPr marL="7620" marR="7620" marT="7620" marB="0" anchor="b"/>
                </a:tc>
                <a:tc>
                  <a:txBody>
                    <a:bodyPr/>
                    <a:lstStyle/>
                    <a:p>
                      <a:pPr algn="r" fontAlgn="b"/>
                      <a:r>
                        <a:rPr lang="en-US" sz="900" b="0" i="0" u="none" strike="noStrike" dirty="0">
                          <a:solidFill>
                            <a:srgbClr val="000000"/>
                          </a:solidFill>
                          <a:effectLst/>
                          <a:latin typeface="+mn-lt"/>
                        </a:rPr>
                        <a:t>$101.42</a:t>
                      </a:r>
                    </a:p>
                  </a:txBody>
                  <a:tcPr marL="7620" marR="7620" marT="7620" marB="0" anchor="b"/>
                </a:tc>
                <a:tc>
                  <a:txBody>
                    <a:bodyPr/>
                    <a:lstStyle/>
                    <a:p>
                      <a:pPr algn="r" fontAlgn="b"/>
                      <a:r>
                        <a:rPr lang="en-US" sz="900" b="0" i="0" u="none" strike="noStrike">
                          <a:solidFill>
                            <a:srgbClr val="000000"/>
                          </a:solidFill>
                          <a:effectLst/>
                          <a:latin typeface="+mn-lt"/>
                        </a:rPr>
                        <a:t>$1.83</a:t>
                      </a:r>
                    </a:p>
                  </a:txBody>
                  <a:tcPr marL="7620" marR="7620" marT="7620" marB="0" anchor="b"/>
                </a:tc>
                <a:tc>
                  <a:txBody>
                    <a:bodyPr/>
                    <a:lstStyle/>
                    <a:p>
                      <a:pPr algn="r" fontAlgn="b"/>
                      <a:r>
                        <a:rPr lang="en-US" sz="900" b="0" i="0" u="none" strike="noStrike">
                          <a:solidFill>
                            <a:srgbClr val="000000"/>
                          </a:solidFill>
                          <a:effectLst/>
                          <a:latin typeface="+mn-lt"/>
                        </a:rPr>
                        <a:t>$5.73</a:t>
                      </a:r>
                    </a:p>
                  </a:txBody>
                  <a:tcPr marL="7620" marR="7620" marT="7620" marB="0" anchor="b"/>
                </a:tc>
                <a:tc>
                  <a:txBody>
                    <a:bodyPr/>
                    <a:lstStyle/>
                    <a:p>
                      <a:pPr algn="r" fontAlgn="b"/>
                      <a:r>
                        <a:rPr lang="en-US" sz="900" b="0" i="0" u="none" strike="noStrike">
                          <a:solidFill>
                            <a:srgbClr val="000000"/>
                          </a:solidFill>
                          <a:effectLst/>
                          <a:latin typeface="+mn-lt"/>
                        </a:rPr>
                        <a:t>$13.53</a:t>
                      </a:r>
                    </a:p>
                  </a:txBody>
                  <a:tcPr marL="7620" marR="7620" marT="7620" marB="0" anchor="b"/>
                </a:tc>
                <a:tc>
                  <a:txBody>
                    <a:bodyPr/>
                    <a:lstStyle/>
                    <a:p>
                      <a:pPr algn="r" fontAlgn="b"/>
                      <a:r>
                        <a:rPr lang="en-US" sz="900" b="0" i="0" u="none" strike="noStrike" dirty="0">
                          <a:solidFill>
                            <a:srgbClr val="000000"/>
                          </a:solidFill>
                          <a:effectLst/>
                          <a:latin typeface="+mn-lt"/>
                        </a:rPr>
                        <a:t>$25.23</a:t>
                      </a:r>
                    </a:p>
                  </a:txBody>
                  <a:tcPr marL="7620" marR="7620" marT="7620" marB="0" anchor="b"/>
                </a:tc>
              </a:tr>
            </a:tbl>
          </a:graphicData>
        </a:graphic>
      </p:graphicFrame>
      <p:pic>
        <p:nvPicPr>
          <p:cNvPr id="5" name="Picture 4" descr="M:\CMC PROPOSAL FILING\2015\2. RFQ, RFP, PRES\TRANSP\RTA\Flooding Resilience Plan for Bus Operations\Graphics\communication.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3" y="541867"/>
            <a:ext cx="726545" cy="72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3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6674" y="1874520"/>
            <a:ext cx="3929064" cy="2927350"/>
          </a:xfrm>
        </p:spPr>
        <p:txBody>
          <a:bodyPr/>
          <a:lstStyle/>
          <a:p>
            <a:pPr>
              <a:lnSpc>
                <a:spcPct val="100000"/>
              </a:lnSpc>
            </a:pPr>
            <a:r>
              <a:rPr lang="en-US" sz="2000" dirty="0" smtClean="0"/>
              <a:t>resilience </a:t>
            </a:r>
            <a:r>
              <a:rPr lang="en-US" sz="3200" b="1" dirty="0" smtClean="0"/>
              <a:t>strategies</a:t>
            </a:r>
            <a:endParaRPr lang="en-US" sz="3200" b="1" dirty="0"/>
          </a:p>
        </p:txBody>
      </p:sp>
      <p:grpSp>
        <p:nvGrpSpPr>
          <p:cNvPr id="12" name="Group 11"/>
          <p:cNvGrpSpPr/>
          <p:nvPr/>
        </p:nvGrpSpPr>
        <p:grpSpPr>
          <a:xfrm>
            <a:off x="457200" y="1928812"/>
            <a:ext cx="1792288" cy="2027470"/>
            <a:chOff x="2125980" y="3895725"/>
            <a:chExt cx="1554480" cy="1735493"/>
          </a:xfrm>
        </p:grpSpPr>
        <p:sp>
          <p:nvSpPr>
            <p:cNvPr id="13" name="Rectangle 12"/>
            <p:cNvSpPr/>
            <p:nvPr/>
          </p:nvSpPr>
          <p:spPr>
            <a:xfrm>
              <a:off x="2125980" y="3895725"/>
              <a:ext cx="1554480" cy="1676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descr="M:\CMC PROPOSAL FILING\2015\2. RFQ, RFP, PRES\TRANSP\RTA\Flooding Resilience Plan for Bus Operations\Graphics\pencil.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27">
              <a:off x="2318116" y="4361750"/>
              <a:ext cx="1269468" cy="12694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617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Current Regional Work</a:t>
            </a:r>
            <a:endParaRPr lang="en-US" dirty="0"/>
          </a:p>
        </p:txBody>
      </p:sp>
      <p:sp>
        <p:nvSpPr>
          <p:cNvPr id="3" name="Content Placeholder 2"/>
          <p:cNvSpPr>
            <a:spLocks noGrp="1"/>
          </p:cNvSpPr>
          <p:nvPr>
            <p:ph idx="1"/>
          </p:nvPr>
        </p:nvSpPr>
        <p:spPr>
          <a:xfrm>
            <a:off x="457200" y="1368869"/>
            <a:ext cx="8229600" cy="5092891"/>
          </a:xfrm>
        </p:spPr>
        <p:txBody>
          <a:bodyPr/>
          <a:lstStyle/>
          <a:p>
            <a:r>
              <a:rPr lang="en-US" dirty="0" smtClean="0">
                <a:solidFill>
                  <a:srgbClr val="000000"/>
                </a:solidFill>
              </a:rPr>
              <a:t>CMAP ON TO 2050 Strategies</a:t>
            </a:r>
          </a:p>
          <a:p>
            <a:r>
              <a:rPr lang="en-US" dirty="0" smtClean="0">
                <a:solidFill>
                  <a:srgbClr val="000000"/>
                </a:solidFill>
              </a:rPr>
              <a:t>Metropolitan Planning Council</a:t>
            </a:r>
          </a:p>
          <a:p>
            <a:r>
              <a:rPr lang="en-US" dirty="0" smtClean="0">
                <a:solidFill>
                  <a:srgbClr val="000000"/>
                </a:solidFill>
              </a:rPr>
              <a:t>Center for Neighborhood Technology</a:t>
            </a:r>
          </a:p>
          <a:p>
            <a:r>
              <a:rPr lang="en-US" dirty="0" smtClean="0">
                <a:solidFill>
                  <a:srgbClr val="000000"/>
                </a:solidFill>
              </a:rPr>
              <a:t>City of Chicago / Rockefeller Foundation 100 RC</a:t>
            </a:r>
          </a:p>
        </p:txBody>
      </p:sp>
      <p:grpSp>
        <p:nvGrpSpPr>
          <p:cNvPr id="9" name="Group 8"/>
          <p:cNvGrpSpPr>
            <a:grpSpLocks noChangeAspect="1"/>
          </p:cNvGrpSpPr>
          <p:nvPr/>
        </p:nvGrpSpPr>
        <p:grpSpPr>
          <a:xfrm>
            <a:off x="420409" y="588751"/>
            <a:ext cx="731520" cy="656246"/>
            <a:chOff x="457199" y="1157524"/>
            <a:chExt cx="1761762" cy="1533811"/>
          </a:xfrm>
        </p:grpSpPr>
        <p:sp>
          <p:nvSpPr>
            <p:cNvPr id="10" name="Rectangle 9"/>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31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General Recommendations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Street Flooding and Viaducts</a:t>
            </a:r>
          </a:p>
          <a:p>
            <a:r>
              <a:rPr lang="en-US" sz="2000" dirty="0" smtClean="0">
                <a:solidFill>
                  <a:srgbClr val="000000"/>
                </a:solidFill>
              </a:rPr>
              <a:t>Street </a:t>
            </a:r>
            <a:r>
              <a:rPr lang="en-US" sz="2000" dirty="0">
                <a:solidFill>
                  <a:srgbClr val="000000"/>
                </a:solidFill>
              </a:rPr>
              <a:t>surface (pavement): The pavement must grade toward the drainage structures. If the street is in disrepair or the drainage structures are not located at the low points of the surface grade, flooding will occur. </a:t>
            </a:r>
          </a:p>
          <a:p>
            <a:r>
              <a:rPr lang="en-US" sz="2000" dirty="0" smtClean="0">
                <a:solidFill>
                  <a:srgbClr val="000000"/>
                </a:solidFill>
              </a:rPr>
              <a:t>Drainage </a:t>
            </a:r>
            <a:r>
              <a:rPr lang="en-US" sz="2000" dirty="0">
                <a:solidFill>
                  <a:srgbClr val="000000"/>
                </a:solidFill>
              </a:rPr>
              <a:t>structures: The drainage structures collect surface runoff and route the water to underground storm sewer pipes. The structures are mostly inlets and catch basins, but other types of structures may be utilized, such as French drains. It is imperative that these structures be kept clear of debris and be vacuumed regularly and as necessary. </a:t>
            </a:r>
          </a:p>
        </p:txBody>
      </p:sp>
      <p:grpSp>
        <p:nvGrpSpPr>
          <p:cNvPr id="6" name="Group 5"/>
          <p:cNvGrpSpPr>
            <a:grpSpLocks noChangeAspect="1"/>
          </p:cNvGrpSpPr>
          <p:nvPr/>
        </p:nvGrpSpPr>
        <p:grpSpPr>
          <a:xfrm>
            <a:off x="420409" y="588751"/>
            <a:ext cx="731520" cy="656246"/>
            <a:chOff x="457199" y="1157524"/>
            <a:chExt cx="1761762" cy="1533811"/>
          </a:xfrm>
        </p:grpSpPr>
        <p:sp>
          <p:nvSpPr>
            <p:cNvPr id="7" name="Rectangle 6"/>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General Recommendations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Street Flooding and Viaducts</a:t>
            </a:r>
          </a:p>
          <a:p>
            <a:r>
              <a:rPr lang="en-US" sz="2000" dirty="0" smtClean="0">
                <a:solidFill>
                  <a:srgbClr val="000000"/>
                </a:solidFill>
              </a:rPr>
              <a:t>Storm </a:t>
            </a:r>
            <a:r>
              <a:rPr lang="en-US" sz="2000" dirty="0">
                <a:solidFill>
                  <a:srgbClr val="000000"/>
                </a:solidFill>
              </a:rPr>
              <a:t>sewer: Underground pipe may be composed of masonry or metal. Typically, a water department will investigate a poorly performing drain system by televising the pipe. The video capture will show if and where a pipe collapse or blockage has occurred.</a:t>
            </a:r>
          </a:p>
          <a:p>
            <a:r>
              <a:rPr lang="en-US" sz="2000" dirty="0" smtClean="0">
                <a:solidFill>
                  <a:srgbClr val="000000"/>
                </a:solidFill>
              </a:rPr>
              <a:t>Pump </a:t>
            </a:r>
            <a:r>
              <a:rPr lang="en-US" sz="2000" dirty="0">
                <a:solidFill>
                  <a:srgbClr val="000000"/>
                </a:solidFill>
              </a:rPr>
              <a:t>stations: In some cases low-lying areas require a mechanical means of pumping the water up, out, and into the existing storm sewer system, which lies higher than the viaduct elevation. </a:t>
            </a:r>
          </a:p>
          <a:p>
            <a:endParaRPr lang="en-US" sz="2000" dirty="0">
              <a:solidFill>
                <a:srgbClr val="000000"/>
              </a:solidFill>
            </a:endParaRPr>
          </a:p>
        </p:txBody>
      </p:sp>
      <p:grpSp>
        <p:nvGrpSpPr>
          <p:cNvPr id="6" name="Group 5"/>
          <p:cNvGrpSpPr>
            <a:grpSpLocks noChangeAspect="1"/>
          </p:cNvGrpSpPr>
          <p:nvPr/>
        </p:nvGrpSpPr>
        <p:grpSpPr>
          <a:xfrm>
            <a:off x="420409" y="588751"/>
            <a:ext cx="731520" cy="656246"/>
            <a:chOff x="457199" y="1157524"/>
            <a:chExt cx="1761762" cy="1533811"/>
          </a:xfrm>
        </p:grpSpPr>
        <p:sp>
          <p:nvSpPr>
            <p:cNvPr id="7" name="Rectangle 6"/>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43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General Recommendations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Green Infrastructure</a:t>
            </a:r>
          </a:p>
        </p:txBody>
      </p:sp>
      <p:graphicFrame>
        <p:nvGraphicFramePr>
          <p:cNvPr id="6" name="Table 5"/>
          <p:cNvGraphicFramePr>
            <a:graphicFrameLocks noGrp="1"/>
          </p:cNvGraphicFramePr>
          <p:nvPr>
            <p:extLst>
              <p:ext uri="{D42A27DB-BD31-4B8C-83A1-F6EECF244321}">
                <p14:modId xmlns:p14="http://schemas.microsoft.com/office/powerpoint/2010/main" val="943044825"/>
              </p:ext>
            </p:extLst>
          </p:nvPr>
        </p:nvGraphicFramePr>
        <p:xfrm>
          <a:off x="457198" y="1794984"/>
          <a:ext cx="8229601" cy="4540365"/>
        </p:xfrm>
        <a:graphic>
          <a:graphicData uri="http://schemas.openxmlformats.org/drawingml/2006/table">
            <a:tbl>
              <a:tblPr firstRow="1" firstCol="1" bandRow="1">
                <a:tableStyleId>{5C22544A-7EE6-4342-B048-85BDC9FD1C3A}</a:tableStyleId>
              </a:tblPr>
              <a:tblGrid>
                <a:gridCol w="2777198"/>
                <a:gridCol w="5452403"/>
              </a:tblGrid>
              <a:tr h="311636">
                <a:tc>
                  <a:txBody>
                    <a:bodyPr/>
                    <a:lstStyle/>
                    <a:p>
                      <a:pPr marL="0" marR="0" algn="ctr">
                        <a:lnSpc>
                          <a:spcPts val="1200"/>
                        </a:lnSpc>
                        <a:spcBef>
                          <a:spcPts val="0"/>
                        </a:spcBef>
                        <a:spcAft>
                          <a:spcPts val="900"/>
                        </a:spcAft>
                        <a:tabLst>
                          <a:tab pos="180340" algn="l"/>
                        </a:tabLst>
                      </a:pPr>
                      <a:r>
                        <a:rPr lang="en-US" sz="1000" kern="900" dirty="0">
                          <a:effectLst/>
                        </a:rPr>
                        <a:t>Element</a:t>
                      </a:r>
                      <a:endParaRPr lang="en-US" sz="1100" kern="900" dirty="0">
                        <a:effectLst/>
                        <a:latin typeface="Arial"/>
                        <a:ea typeface="Arial"/>
                        <a:cs typeface="Times New Roman"/>
                      </a:endParaRPr>
                    </a:p>
                  </a:txBody>
                  <a:tcPr marL="0" marR="71755" marT="17780" marB="17780" anchor="b"/>
                </a:tc>
                <a:tc>
                  <a:txBody>
                    <a:bodyPr/>
                    <a:lstStyle/>
                    <a:p>
                      <a:pPr marL="0" marR="0" algn="ctr">
                        <a:lnSpc>
                          <a:spcPts val="1200"/>
                        </a:lnSpc>
                        <a:spcBef>
                          <a:spcPts val="0"/>
                        </a:spcBef>
                        <a:spcAft>
                          <a:spcPts val="900"/>
                        </a:spcAft>
                        <a:tabLst>
                          <a:tab pos="180340" algn="l"/>
                        </a:tabLst>
                      </a:pPr>
                      <a:r>
                        <a:rPr lang="en-US" sz="1000" kern="900">
                          <a:effectLst/>
                        </a:rPr>
                        <a:t>Description / What it Accomplishes</a:t>
                      </a:r>
                      <a:endParaRPr lang="en-US" sz="1100" kern="900">
                        <a:effectLst/>
                        <a:latin typeface="Arial"/>
                        <a:ea typeface="Arial"/>
                        <a:cs typeface="Times New Roman"/>
                      </a:endParaRPr>
                    </a:p>
                  </a:txBody>
                  <a:tcPr marL="0" marR="71755" marT="17780" marB="17780" anchor="b"/>
                </a:tc>
              </a:tr>
              <a:tr h="564314">
                <a:tc>
                  <a:txBody>
                    <a:bodyPr/>
                    <a:lstStyle/>
                    <a:p>
                      <a:pPr marL="0" marR="0" algn="ctr">
                        <a:lnSpc>
                          <a:spcPts val="1200"/>
                        </a:lnSpc>
                        <a:spcBef>
                          <a:spcPts val="0"/>
                        </a:spcBef>
                        <a:spcAft>
                          <a:spcPts val="900"/>
                        </a:spcAft>
                        <a:tabLst>
                          <a:tab pos="180340" algn="l"/>
                        </a:tabLst>
                      </a:pPr>
                      <a:r>
                        <a:rPr lang="en-US" sz="1000" kern="900" dirty="0">
                          <a:effectLst/>
                        </a:rPr>
                        <a:t>Rain gardens and urban agriculture</a:t>
                      </a:r>
                      <a:endParaRPr lang="en-US" sz="1100" kern="900" dirty="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a:effectLst/>
                        </a:rPr>
                        <a:t>A landscaped, man-made depression that both improves water quality and reduces flooding by promoting infiltration. Can be used to grow local foodstuffs.</a:t>
                      </a:r>
                      <a:endParaRPr lang="en-US" sz="1100" kern="900">
                        <a:effectLst/>
                        <a:latin typeface="Arial"/>
                        <a:ea typeface="Arial"/>
                        <a:cs typeface="Times New Roman"/>
                      </a:endParaRPr>
                    </a:p>
                  </a:txBody>
                  <a:tcPr marL="0" marR="71755" marT="17780" marB="17780" anchor="ctr"/>
                </a:tc>
              </a:tr>
              <a:tr h="311636">
                <a:tc>
                  <a:txBody>
                    <a:bodyPr/>
                    <a:lstStyle/>
                    <a:p>
                      <a:pPr marL="0" marR="0" algn="ctr">
                        <a:lnSpc>
                          <a:spcPts val="1200"/>
                        </a:lnSpc>
                        <a:spcBef>
                          <a:spcPts val="0"/>
                        </a:spcBef>
                        <a:spcAft>
                          <a:spcPts val="900"/>
                        </a:spcAft>
                        <a:tabLst>
                          <a:tab pos="180340" algn="l"/>
                        </a:tabLst>
                      </a:pPr>
                      <a:r>
                        <a:rPr lang="en-US" sz="1000" kern="900">
                          <a:effectLst/>
                        </a:rPr>
                        <a:t>Bioretention basins</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a:effectLst/>
                        </a:rPr>
                        <a:t>Stormwater is held in a bioretention basin and slowly filters into the ground</a:t>
                      </a:r>
                      <a:endParaRPr lang="en-US" sz="1100" kern="900">
                        <a:effectLst/>
                        <a:latin typeface="Arial"/>
                        <a:ea typeface="Arial"/>
                        <a:cs typeface="Times New Roman"/>
                      </a:endParaRPr>
                    </a:p>
                  </a:txBody>
                  <a:tcPr marL="0" marR="71755" marT="17780" marB="17780" anchor="ctr"/>
                </a:tc>
              </a:tr>
              <a:tr h="783887">
                <a:tc>
                  <a:txBody>
                    <a:bodyPr/>
                    <a:lstStyle/>
                    <a:p>
                      <a:pPr marL="0" marR="0" algn="ctr">
                        <a:lnSpc>
                          <a:spcPts val="1200"/>
                        </a:lnSpc>
                        <a:spcBef>
                          <a:spcPts val="0"/>
                        </a:spcBef>
                        <a:spcAft>
                          <a:spcPts val="900"/>
                        </a:spcAft>
                        <a:tabLst>
                          <a:tab pos="180340" algn="l"/>
                        </a:tabLst>
                      </a:pPr>
                      <a:r>
                        <a:rPr lang="en-US" sz="1000" kern="900">
                          <a:effectLst/>
                        </a:rPr>
                        <a:t>Downspout Disconnection and Rainwater Harvesting / Rain Barrels</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dirty="0">
                          <a:effectLst/>
                        </a:rPr>
                        <a:t>New gutters and down-spouts convey the runoff from the roof; down-spouts are routed into storage (cisterns or barrels) rather than </a:t>
                      </a:r>
                      <a:r>
                        <a:rPr lang="en-US" sz="1000" kern="900" dirty="0" err="1">
                          <a:effectLst/>
                        </a:rPr>
                        <a:t>stormwater</a:t>
                      </a:r>
                      <a:r>
                        <a:rPr lang="en-US" sz="1000" kern="900" dirty="0">
                          <a:effectLst/>
                        </a:rPr>
                        <a:t> </a:t>
                      </a:r>
                      <a:r>
                        <a:rPr lang="en-US" sz="1000" kern="900" dirty="0" smtClean="0">
                          <a:effectLst/>
                        </a:rPr>
                        <a:t>system</a:t>
                      </a:r>
                      <a:r>
                        <a:rPr lang="en-US" sz="1000" kern="900" dirty="0">
                          <a:effectLst/>
                        </a:rPr>
                        <a:t> </a:t>
                      </a:r>
                      <a:endParaRPr lang="en-US" sz="1100" kern="900" dirty="0">
                        <a:effectLst/>
                        <a:latin typeface="Arial"/>
                        <a:ea typeface="Arial"/>
                        <a:cs typeface="Times New Roman"/>
                      </a:endParaRPr>
                    </a:p>
                  </a:txBody>
                  <a:tcPr marL="0" marR="71755" marT="17780" marB="17780" anchor="ctr"/>
                </a:tc>
              </a:tr>
              <a:tr h="564314">
                <a:tc>
                  <a:txBody>
                    <a:bodyPr/>
                    <a:lstStyle/>
                    <a:p>
                      <a:pPr marL="0" marR="0" algn="ctr">
                        <a:lnSpc>
                          <a:spcPts val="1200"/>
                        </a:lnSpc>
                        <a:spcBef>
                          <a:spcPts val="0"/>
                        </a:spcBef>
                        <a:spcAft>
                          <a:spcPts val="900"/>
                        </a:spcAft>
                        <a:tabLst>
                          <a:tab pos="180340" algn="l"/>
                        </a:tabLst>
                      </a:pPr>
                      <a:r>
                        <a:rPr lang="en-US" sz="1000" kern="900">
                          <a:effectLst/>
                        </a:rPr>
                        <a:t>Permeable Pavement</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dirty="0" err="1">
                          <a:effectLst/>
                        </a:rPr>
                        <a:t>Stormwater</a:t>
                      </a:r>
                      <a:r>
                        <a:rPr lang="en-US" sz="1000" kern="900" dirty="0">
                          <a:effectLst/>
                        </a:rPr>
                        <a:t> is detained in a subsurface storage layer (drain rock) or slowly infiltrates into the subsurface soils to recharge groundwater</a:t>
                      </a:r>
                      <a:endParaRPr lang="en-US" sz="1100" kern="900" dirty="0">
                        <a:effectLst/>
                        <a:latin typeface="Arial"/>
                        <a:ea typeface="Arial"/>
                        <a:cs typeface="Times New Roman"/>
                      </a:endParaRPr>
                    </a:p>
                  </a:txBody>
                  <a:tcPr marL="0" marR="71755" marT="17780" marB="17780" anchor="ctr"/>
                </a:tc>
              </a:tr>
              <a:tr h="311636">
                <a:tc>
                  <a:txBody>
                    <a:bodyPr/>
                    <a:lstStyle/>
                    <a:p>
                      <a:pPr marL="0" marR="0" algn="ctr">
                        <a:lnSpc>
                          <a:spcPts val="1200"/>
                        </a:lnSpc>
                        <a:spcBef>
                          <a:spcPts val="0"/>
                        </a:spcBef>
                        <a:spcAft>
                          <a:spcPts val="900"/>
                        </a:spcAft>
                        <a:tabLst>
                          <a:tab pos="180340" algn="l"/>
                        </a:tabLst>
                      </a:pPr>
                      <a:r>
                        <a:rPr lang="en-US" sz="1000" kern="900">
                          <a:effectLst/>
                        </a:rPr>
                        <a:t>Bioswale</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a:effectLst/>
                        </a:rPr>
                        <a:t>Open vegetated channels designed to detain and promote filtration of stormwater runoff</a:t>
                      </a:r>
                      <a:endParaRPr lang="en-US" sz="1100" kern="900">
                        <a:effectLst/>
                        <a:latin typeface="Arial"/>
                        <a:ea typeface="Arial"/>
                        <a:cs typeface="Times New Roman"/>
                      </a:endParaRPr>
                    </a:p>
                  </a:txBody>
                  <a:tcPr marL="0" marR="71755" marT="17780" marB="17780" anchor="ctr"/>
                </a:tc>
              </a:tr>
              <a:tr h="564314">
                <a:tc>
                  <a:txBody>
                    <a:bodyPr/>
                    <a:lstStyle/>
                    <a:p>
                      <a:pPr marL="0" marR="0" algn="ctr">
                        <a:lnSpc>
                          <a:spcPts val="1200"/>
                        </a:lnSpc>
                        <a:spcBef>
                          <a:spcPts val="0"/>
                        </a:spcBef>
                        <a:spcAft>
                          <a:spcPts val="900"/>
                        </a:spcAft>
                        <a:tabLst>
                          <a:tab pos="180340" algn="l"/>
                        </a:tabLst>
                      </a:pPr>
                      <a:r>
                        <a:rPr lang="en-US" sz="1000" kern="900">
                          <a:effectLst/>
                        </a:rPr>
                        <a:t>Trees / Street planting</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a:effectLst/>
                        </a:rPr>
                        <a:t>Aside from reducing air pollution and heating &amp; cooling costs, trees also absorb excess water from storm events</a:t>
                      </a:r>
                      <a:endParaRPr lang="en-US" sz="1100" kern="900">
                        <a:effectLst/>
                        <a:latin typeface="Arial"/>
                        <a:ea typeface="Arial"/>
                        <a:cs typeface="Times New Roman"/>
                      </a:endParaRPr>
                    </a:p>
                  </a:txBody>
                  <a:tcPr marL="0" marR="71755" marT="17780" marB="17780" anchor="ctr"/>
                </a:tc>
              </a:tr>
              <a:tr h="816992">
                <a:tc>
                  <a:txBody>
                    <a:bodyPr/>
                    <a:lstStyle/>
                    <a:p>
                      <a:pPr marL="0" marR="0" algn="ctr">
                        <a:lnSpc>
                          <a:spcPts val="1200"/>
                        </a:lnSpc>
                        <a:spcBef>
                          <a:spcPts val="0"/>
                        </a:spcBef>
                        <a:spcAft>
                          <a:spcPts val="900"/>
                        </a:spcAft>
                        <a:tabLst>
                          <a:tab pos="180340" algn="l"/>
                        </a:tabLst>
                      </a:pPr>
                      <a:r>
                        <a:rPr lang="en-US" sz="1000" kern="900">
                          <a:effectLst/>
                        </a:rPr>
                        <a:t>Flow through planters</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a:effectLst/>
                        </a:rPr>
                        <a:t>Placed at or above ground level, flow-through planters do not infiltrate the ground but can help in constrained sites with poorly draining soils, steep slopes, or contaminated areas</a:t>
                      </a:r>
                      <a:endParaRPr lang="en-US" sz="1100" kern="900">
                        <a:effectLst/>
                        <a:latin typeface="Arial"/>
                        <a:ea typeface="Arial"/>
                        <a:cs typeface="Times New Roman"/>
                      </a:endParaRPr>
                    </a:p>
                  </a:txBody>
                  <a:tcPr marL="0" marR="71755" marT="17780" marB="17780" anchor="ctr"/>
                </a:tc>
              </a:tr>
              <a:tr h="311636">
                <a:tc>
                  <a:txBody>
                    <a:bodyPr/>
                    <a:lstStyle/>
                    <a:p>
                      <a:pPr marL="0" marR="0" algn="ctr">
                        <a:lnSpc>
                          <a:spcPts val="1200"/>
                        </a:lnSpc>
                        <a:spcBef>
                          <a:spcPts val="0"/>
                        </a:spcBef>
                        <a:spcAft>
                          <a:spcPts val="900"/>
                        </a:spcAft>
                        <a:tabLst>
                          <a:tab pos="180340" algn="l"/>
                        </a:tabLst>
                      </a:pPr>
                      <a:r>
                        <a:rPr lang="en-US" sz="1000" kern="900">
                          <a:effectLst/>
                        </a:rPr>
                        <a:t>Stormwater conveyance</a:t>
                      </a:r>
                      <a:endParaRPr lang="en-US" sz="1100" kern="900">
                        <a:effectLst/>
                        <a:latin typeface="Arial"/>
                        <a:ea typeface="Arial"/>
                        <a:cs typeface="Times New Roman"/>
                      </a:endParaRPr>
                    </a:p>
                  </a:txBody>
                  <a:tcPr marL="0" marR="71755" marT="17780" marB="17780" anchor="ctr"/>
                </a:tc>
                <a:tc>
                  <a:txBody>
                    <a:bodyPr/>
                    <a:lstStyle/>
                    <a:p>
                      <a:pPr marL="0" marR="0" algn="ctr">
                        <a:lnSpc>
                          <a:spcPts val="1200"/>
                        </a:lnSpc>
                        <a:spcBef>
                          <a:spcPts val="0"/>
                        </a:spcBef>
                        <a:spcAft>
                          <a:spcPts val="900"/>
                        </a:spcAft>
                        <a:tabLst>
                          <a:tab pos="180340" algn="l"/>
                        </a:tabLst>
                      </a:pPr>
                      <a:r>
                        <a:rPr lang="en-US" sz="1000" kern="900" dirty="0">
                          <a:effectLst/>
                        </a:rPr>
                        <a:t>Sidewalk or street runoff is conveyed to a </a:t>
                      </a:r>
                      <a:r>
                        <a:rPr lang="en-US" sz="1000" kern="900" dirty="0" err="1">
                          <a:effectLst/>
                        </a:rPr>
                        <a:t>bioretention</a:t>
                      </a:r>
                      <a:r>
                        <a:rPr lang="en-US" sz="1000" kern="900" dirty="0">
                          <a:effectLst/>
                        </a:rPr>
                        <a:t> basin in a </a:t>
                      </a:r>
                      <a:r>
                        <a:rPr lang="en-US" sz="1000" kern="900" dirty="0" err="1">
                          <a:effectLst/>
                        </a:rPr>
                        <a:t>stormwater</a:t>
                      </a:r>
                      <a:r>
                        <a:rPr lang="en-US" sz="1000" kern="900" dirty="0">
                          <a:effectLst/>
                        </a:rPr>
                        <a:t> node</a:t>
                      </a:r>
                      <a:endParaRPr lang="en-US" sz="1100" kern="900" dirty="0">
                        <a:effectLst/>
                        <a:latin typeface="Arial"/>
                        <a:ea typeface="Arial"/>
                        <a:cs typeface="Times New Roman"/>
                      </a:endParaRPr>
                    </a:p>
                  </a:txBody>
                  <a:tcPr marL="0" marR="71755" marT="17780" marB="17780" anchor="ctr"/>
                </a:tc>
              </a:tr>
            </a:tbl>
          </a:graphicData>
        </a:graphic>
      </p:graphicFrame>
      <p:grpSp>
        <p:nvGrpSpPr>
          <p:cNvPr id="7" name="Group 6"/>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24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General Recommendations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Data and Technology</a:t>
            </a:r>
          </a:p>
          <a:p>
            <a:r>
              <a:rPr lang="en-US" sz="2000" dirty="0" smtClean="0">
                <a:solidFill>
                  <a:srgbClr val="000000"/>
                </a:solidFill>
              </a:rPr>
              <a:t>Regional data collection and forecasting</a:t>
            </a:r>
            <a:endParaRPr lang="en-US" sz="2000" dirty="0">
              <a:solidFill>
                <a:srgbClr val="000000"/>
              </a:solidFill>
            </a:endParaRPr>
          </a:p>
          <a:p>
            <a:r>
              <a:rPr lang="en-US" sz="2000" dirty="0" smtClean="0">
                <a:solidFill>
                  <a:srgbClr val="000000"/>
                </a:solidFill>
              </a:rPr>
              <a:t>Collaboration on Smart Cities initiatives</a:t>
            </a:r>
            <a:endParaRPr lang="en-US" sz="2000" dirty="0">
              <a:solidFill>
                <a:srgbClr val="000000"/>
              </a:solidFill>
            </a:endParaRPr>
          </a:p>
          <a:p>
            <a:endParaRPr lang="en-US" sz="2000" dirty="0" smtClean="0">
              <a:solidFill>
                <a:srgbClr val="000000"/>
              </a:solidFill>
            </a:endParaRPr>
          </a:p>
          <a:p>
            <a:pPr marL="0" indent="0">
              <a:buNone/>
            </a:pPr>
            <a:r>
              <a:rPr lang="en-US" i="1" dirty="0" smtClean="0">
                <a:solidFill>
                  <a:schemeClr val="accent2"/>
                </a:solidFill>
              </a:rPr>
              <a:t>Policies</a:t>
            </a:r>
            <a:endParaRPr lang="en-US" i="1" dirty="0">
              <a:solidFill>
                <a:schemeClr val="accent2"/>
              </a:solidFill>
            </a:endParaRPr>
          </a:p>
          <a:p>
            <a:r>
              <a:rPr lang="en-US" sz="2000" dirty="0">
                <a:solidFill>
                  <a:srgbClr val="000000"/>
                </a:solidFill>
              </a:rPr>
              <a:t>CTA participation in City of Chicago Department of Transportation’s Division of Infrastructure Management (CDOT’s DOIM) </a:t>
            </a:r>
            <a:r>
              <a:rPr lang="en-US" sz="2000" dirty="0" smtClean="0">
                <a:solidFill>
                  <a:srgbClr val="000000"/>
                </a:solidFill>
              </a:rPr>
              <a:t>- Office </a:t>
            </a:r>
            <a:r>
              <a:rPr lang="en-US" sz="2000" dirty="0">
                <a:solidFill>
                  <a:srgbClr val="000000"/>
                </a:solidFill>
              </a:rPr>
              <a:t>of Underground Coordination (OUC</a:t>
            </a:r>
            <a:r>
              <a:rPr lang="en-US" sz="2000" dirty="0" smtClean="0">
                <a:solidFill>
                  <a:srgbClr val="000000"/>
                </a:solidFill>
              </a:rPr>
              <a:t>)  </a:t>
            </a:r>
          </a:p>
          <a:p>
            <a:r>
              <a:rPr lang="en-US" sz="2000" dirty="0" smtClean="0">
                <a:solidFill>
                  <a:srgbClr val="000000"/>
                </a:solidFill>
              </a:rPr>
              <a:t>CTA participation in OEMC Event Management center</a:t>
            </a:r>
          </a:p>
          <a:p>
            <a:r>
              <a:rPr lang="en-US" sz="2000" dirty="0" smtClean="0">
                <a:solidFill>
                  <a:srgbClr val="000000"/>
                </a:solidFill>
              </a:rPr>
              <a:t>Pace participation in COG / coalition emergency response centers</a:t>
            </a: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grpSp>
        <p:nvGrpSpPr>
          <p:cNvPr id="6" name="Group 5"/>
          <p:cNvGrpSpPr>
            <a:grpSpLocks noChangeAspect="1"/>
          </p:cNvGrpSpPr>
          <p:nvPr/>
        </p:nvGrpSpPr>
        <p:grpSpPr>
          <a:xfrm>
            <a:off x="420409" y="588751"/>
            <a:ext cx="731520" cy="656246"/>
            <a:chOff x="457199" y="1157524"/>
            <a:chExt cx="1761762" cy="1533811"/>
          </a:xfrm>
        </p:grpSpPr>
        <p:sp>
          <p:nvSpPr>
            <p:cNvPr id="7" name="Rectangle 6"/>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78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Task 2:  Identify and Map Flood </a:t>
            </a:r>
            <a:br>
              <a:rPr lang="en-US" dirty="0" smtClean="0"/>
            </a:br>
            <a:r>
              <a:rPr lang="en-US" dirty="0" smtClean="0"/>
              <a:t>		Impacts</a:t>
            </a:r>
            <a:endParaRPr lang="en-US" dirty="0"/>
          </a:p>
        </p:txBody>
      </p:sp>
      <p:sp>
        <p:nvSpPr>
          <p:cNvPr id="5" name="Text Placeholder 4"/>
          <p:cNvSpPr>
            <a:spLocks noGrp="1"/>
          </p:cNvSpPr>
          <p:nvPr>
            <p:ph type="body" idx="1"/>
          </p:nvPr>
        </p:nvSpPr>
        <p:spPr/>
        <p:txBody>
          <a:bodyPr/>
          <a:lstStyle/>
          <a:p>
            <a:r>
              <a:rPr lang="en-US" dirty="0"/>
              <a:t>Scope / Tasks</a:t>
            </a:r>
          </a:p>
        </p:txBody>
      </p:sp>
      <p:sp>
        <p:nvSpPr>
          <p:cNvPr id="3" name="Content Placeholder 2"/>
          <p:cNvSpPr>
            <a:spLocks noGrp="1"/>
          </p:cNvSpPr>
          <p:nvPr>
            <p:ph sz="half" idx="2"/>
          </p:nvPr>
        </p:nvSpPr>
        <p:spPr/>
        <p:txBody>
          <a:bodyPr/>
          <a:lstStyle/>
          <a:p>
            <a:r>
              <a:rPr lang="en-US" sz="1800" dirty="0" smtClean="0"/>
              <a:t>Identify flood risk areas through mapping exercises</a:t>
            </a:r>
          </a:p>
          <a:p>
            <a:r>
              <a:rPr lang="en-US" sz="1800" dirty="0"/>
              <a:t>Obtain stakeholder input</a:t>
            </a:r>
          </a:p>
          <a:p>
            <a:r>
              <a:rPr lang="en-US" sz="1800" dirty="0" smtClean="0"/>
              <a:t>Map bus routes and facilities</a:t>
            </a:r>
          </a:p>
          <a:p>
            <a:r>
              <a:rPr lang="en-US" sz="1800" dirty="0" smtClean="0"/>
              <a:t>Develop prioritization and risk assessment matrix </a:t>
            </a:r>
          </a:p>
          <a:p>
            <a:r>
              <a:rPr lang="en-US" sz="1800" dirty="0" smtClean="0"/>
              <a:t>Select highest risk routes for reroute planning</a:t>
            </a:r>
            <a:endParaRPr lang="en-US" sz="1800" dirty="0"/>
          </a:p>
        </p:txBody>
      </p:sp>
      <p:sp>
        <p:nvSpPr>
          <p:cNvPr id="6" name="Text Placeholder 5"/>
          <p:cNvSpPr>
            <a:spLocks noGrp="1"/>
          </p:cNvSpPr>
          <p:nvPr>
            <p:ph type="body" sz="quarter" idx="3"/>
          </p:nvPr>
        </p:nvSpPr>
        <p:spPr/>
        <p:txBody>
          <a:bodyPr/>
          <a:lstStyle/>
          <a:p>
            <a:r>
              <a:rPr lang="en-US" dirty="0" smtClean="0"/>
              <a:t>Deliverables</a:t>
            </a:r>
            <a:endParaRPr lang="en-US" dirty="0"/>
          </a:p>
        </p:txBody>
      </p:sp>
      <p:sp>
        <p:nvSpPr>
          <p:cNvPr id="7" name="Content Placeholder 6"/>
          <p:cNvSpPr>
            <a:spLocks noGrp="1"/>
          </p:cNvSpPr>
          <p:nvPr>
            <p:ph sz="quarter" idx="4"/>
          </p:nvPr>
        </p:nvSpPr>
        <p:spPr/>
        <p:txBody>
          <a:bodyPr/>
          <a:lstStyle/>
          <a:p>
            <a:pPr>
              <a:spcBef>
                <a:spcPts val="600"/>
              </a:spcBef>
            </a:pPr>
            <a:r>
              <a:rPr lang="en-US" sz="1800" dirty="0" smtClean="0"/>
              <a:t>Tech memo summarizing findings, including maps and route selection</a:t>
            </a:r>
          </a:p>
          <a:p>
            <a:pPr>
              <a:spcBef>
                <a:spcPts val="600"/>
              </a:spcBef>
            </a:pPr>
            <a:r>
              <a:rPr lang="en-US" sz="1800" dirty="0" smtClean="0"/>
              <a:t>Stakeholder interview plan and notes</a:t>
            </a:r>
          </a:p>
          <a:p>
            <a:pPr>
              <a:spcBef>
                <a:spcPts val="600"/>
              </a:spcBef>
            </a:pPr>
            <a:endParaRPr lang="en-US" dirty="0" smtClean="0"/>
          </a:p>
          <a:p>
            <a:pPr>
              <a:spcBef>
                <a:spcPts val="600"/>
              </a:spcBef>
            </a:pPr>
            <a:r>
              <a:rPr lang="en-US" sz="1800" dirty="0" smtClean="0"/>
              <a:t>Steering Committee meeting</a:t>
            </a:r>
          </a:p>
          <a:p>
            <a:pPr>
              <a:spcBef>
                <a:spcPts val="600"/>
              </a:spcBef>
            </a:pPr>
            <a:r>
              <a:rPr lang="en-US" sz="1800" dirty="0" smtClean="0"/>
              <a:t>Stakeholder Interviews</a:t>
            </a:r>
            <a:endParaRPr lang="en-US" dirty="0"/>
          </a:p>
          <a:p>
            <a:pPr>
              <a:spcBef>
                <a:spcPts val="600"/>
              </a:spcBef>
            </a:pPr>
            <a:endParaRPr lang="en-US" dirty="0" smtClean="0"/>
          </a:p>
        </p:txBody>
      </p:sp>
      <p:sp>
        <p:nvSpPr>
          <p:cNvPr id="17" name="Oval 16"/>
          <p:cNvSpPr>
            <a:spLocks noChangeAspect="1"/>
          </p:cNvSpPr>
          <p:nvPr/>
        </p:nvSpPr>
        <p:spPr>
          <a:xfrm>
            <a:off x="8366126" y="631825"/>
            <a:ext cx="594360" cy="5943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22" name="Text Placeholder 6"/>
          <p:cNvSpPr txBox="1">
            <a:spLocks/>
          </p:cNvSpPr>
          <p:nvPr/>
        </p:nvSpPr>
        <p:spPr>
          <a:xfrm>
            <a:off x="4754563" y="3088411"/>
            <a:ext cx="3932237" cy="248843"/>
          </a:xfrm>
          <a:prstGeom prst="rect">
            <a:avLst/>
          </a:prstGeom>
        </p:spPr>
        <p:txBody>
          <a:bodyPr vert="horz" lIns="0" tIns="0" rIns="0" bIns="0" rtlCol="0" anchor="b">
            <a:noAutofit/>
          </a:bodyPr>
          <a:lstStyle>
            <a:lvl1pPr marL="0" indent="0" algn="l" defTabSz="914400" rtl="0" eaLnBrk="1" latinLnBrk="0" hangingPunct="1">
              <a:spcBef>
                <a:spcPts val="1200"/>
              </a:spcBef>
              <a:buFont typeface="Arial" pitchFamily="34" charset="0"/>
              <a:buNone/>
              <a:defRPr sz="2000" b="1" kern="1200">
                <a:solidFill>
                  <a:schemeClr val="tx1"/>
                </a:solidFill>
                <a:latin typeface="+mn-lt"/>
                <a:ea typeface="+mn-ea"/>
                <a:cs typeface="Arial" panose="020B0604020202020204" pitchFamily="34" charset="0"/>
              </a:defRPr>
            </a:lvl1pPr>
            <a:lvl2pPr marL="457200" indent="0" algn="l" defTabSz="914400" rtl="0" eaLnBrk="1" latinLnBrk="0" hangingPunct="1">
              <a:spcBef>
                <a:spcPts val="400"/>
              </a:spcBef>
              <a:buFont typeface="Arial"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spcBef>
                <a:spcPct val="20000"/>
              </a:spcBef>
              <a:buFont typeface="Courier New" panose="02070309020205020404" pitchFamily="49"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spcBef>
                <a:spcPct val="20000"/>
              </a:spcBef>
              <a:buFont typeface="Arial" pitchFamily="34" charset="0"/>
              <a:buNone/>
              <a:defRPr sz="1600" b="1"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Meetings</a:t>
            </a:r>
            <a:endParaRPr lang="en-US" dirty="0"/>
          </a:p>
        </p:txBody>
      </p:sp>
      <p:pic>
        <p:nvPicPr>
          <p:cNvPr id="12" name="Picture 11" descr="M:\CMC PROPOSAL FILING\2015\2. RFQ, RFP, PRES\TRANSP\RTA\Flooding Resilience Plan for Bus Operations\Graphics\report.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93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CTA Specific </a:t>
            </a:r>
            <a:br>
              <a:rPr lang="en-US" dirty="0" smtClean="0"/>
            </a:br>
            <a:r>
              <a:rPr lang="en-US" dirty="0" smtClean="0"/>
              <a:t>Recommendations</a:t>
            </a:r>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212771" y="0"/>
            <a:ext cx="4931229" cy="6788150"/>
          </a:xfrm>
          <a:prstGeom prst="rect">
            <a:avLst/>
          </a:prstGeom>
        </p:spPr>
      </p:pic>
      <p:grpSp>
        <p:nvGrpSpPr>
          <p:cNvPr id="7" name="Group 6"/>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623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CTA Specific </a:t>
            </a:r>
            <a:br>
              <a:rPr lang="en-US" dirty="0" smtClean="0"/>
            </a:br>
            <a:r>
              <a:rPr lang="en-US" dirty="0" smtClean="0"/>
              <a:t>Recommendations</a:t>
            </a:r>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575175" y="0"/>
            <a:ext cx="4568825" cy="6788150"/>
          </a:xfrm>
          <a:prstGeom prst="rect">
            <a:avLst/>
          </a:prstGeom>
        </p:spPr>
      </p:pic>
      <p:grpSp>
        <p:nvGrpSpPr>
          <p:cNvPr id="6" name="Group 5"/>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32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CTA Specific Recommendations</a:t>
            </a:r>
            <a:endParaRPr lang="en-US" dirty="0"/>
          </a:p>
        </p:txBody>
      </p:sp>
      <p:sp>
        <p:nvSpPr>
          <p:cNvPr id="3" name="Content Placeholder 2"/>
          <p:cNvSpPr>
            <a:spLocks noGrp="1"/>
          </p:cNvSpPr>
          <p:nvPr>
            <p:ph idx="1"/>
          </p:nvPr>
        </p:nvSpPr>
        <p:spPr>
          <a:xfrm>
            <a:off x="457200" y="1368869"/>
            <a:ext cx="8229600" cy="5092891"/>
          </a:xfrm>
        </p:spPr>
        <p:txBody>
          <a:bodyPr/>
          <a:lstStyle/>
          <a:p>
            <a:pPr marL="0" indent="0">
              <a:buNone/>
            </a:pPr>
            <a:r>
              <a:rPr lang="en-US" i="1" dirty="0" smtClean="0">
                <a:solidFill>
                  <a:schemeClr val="accent2"/>
                </a:solidFill>
              </a:rPr>
              <a:t>Street Flooding and Viaducts</a:t>
            </a:r>
          </a:p>
        </p:txBody>
      </p:sp>
      <p:graphicFrame>
        <p:nvGraphicFramePr>
          <p:cNvPr id="4" name="Table 3"/>
          <p:cNvGraphicFramePr>
            <a:graphicFrameLocks noGrp="1"/>
          </p:cNvGraphicFramePr>
          <p:nvPr>
            <p:extLst>
              <p:ext uri="{D42A27DB-BD31-4B8C-83A1-F6EECF244321}">
                <p14:modId xmlns:p14="http://schemas.microsoft.com/office/powerpoint/2010/main" val="937480404"/>
              </p:ext>
            </p:extLst>
          </p:nvPr>
        </p:nvGraphicFramePr>
        <p:xfrm>
          <a:off x="460374" y="1822930"/>
          <a:ext cx="8229602" cy="4785587"/>
        </p:xfrm>
        <a:graphic>
          <a:graphicData uri="http://schemas.openxmlformats.org/drawingml/2006/table">
            <a:tbl>
              <a:tblPr firstRow="1" firstCol="1" bandRow="1">
                <a:tableStyleId>{5C22544A-7EE6-4342-B048-85BDC9FD1C3A}</a:tableStyleId>
              </a:tblPr>
              <a:tblGrid>
                <a:gridCol w="742582"/>
                <a:gridCol w="2025222"/>
                <a:gridCol w="697577"/>
                <a:gridCol w="841592"/>
                <a:gridCol w="940603"/>
                <a:gridCol w="827190"/>
                <a:gridCol w="1360049"/>
                <a:gridCol w="794787"/>
              </a:tblGrid>
              <a:tr h="526555">
                <a:tc>
                  <a:txBody>
                    <a:bodyPr/>
                    <a:lstStyle/>
                    <a:p>
                      <a:pPr marL="0" marR="0" algn="ctr">
                        <a:lnSpc>
                          <a:spcPts val="1200"/>
                        </a:lnSpc>
                        <a:spcBef>
                          <a:spcPts val="0"/>
                        </a:spcBef>
                        <a:spcAft>
                          <a:spcPts val="0"/>
                        </a:spcAft>
                        <a:tabLst>
                          <a:tab pos="180340" algn="l"/>
                          <a:tab pos="457200" algn="l"/>
                        </a:tabLst>
                      </a:pPr>
                      <a:r>
                        <a:rPr lang="en-US" sz="900" kern="0" dirty="0">
                          <a:effectLst/>
                        </a:rPr>
                        <a:t>Cluster ID</a:t>
                      </a:r>
                      <a:endParaRPr lang="en-US" sz="1050" kern="900" dirty="0">
                        <a:effectLst/>
                        <a:latin typeface="Arial"/>
                        <a:ea typeface="Arial"/>
                        <a:cs typeface="Times New Roman"/>
                      </a:endParaRPr>
                    </a:p>
                  </a:txBody>
                  <a:tcPr marL="59237" marR="59237" marT="0" marB="0" anchor="b"/>
                </a:tc>
                <a:tc>
                  <a:txBody>
                    <a:bodyPr/>
                    <a:lstStyle/>
                    <a:p>
                      <a:pPr marL="0" marR="0">
                        <a:lnSpc>
                          <a:spcPts val="1200"/>
                        </a:lnSpc>
                        <a:spcBef>
                          <a:spcPts val="0"/>
                        </a:spcBef>
                        <a:spcAft>
                          <a:spcPts val="0"/>
                        </a:spcAft>
                        <a:tabLst>
                          <a:tab pos="180340" algn="l"/>
                          <a:tab pos="457200" algn="l"/>
                        </a:tabLst>
                      </a:pPr>
                      <a:r>
                        <a:rPr lang="en-US" sz="900" kern="0" dirty="0" smtClean="0">
                          <a:effectLst/>
                        </a:rPr>
                        <a:t>Scenario F  </a:t>
                      </a:r>
                      <a:r>
                        <a:rPr lang="en-US" sz="900" kern="0" dirty="0">
                          <a:effectLst/>
                        </a:rPr>
                        <a:t>Location </a:t>
                      </a:r>
                      <a:endParaRPr lang="en-US" sz="1050" kern="900" dirty="0">
                        <a:effectLst/>
                        <a:latin typeface="Arial"/>
                        <a:ea typeface="Arial"/>
                        <a:cs typeface="Times New Roman"/>
                      </a:endParaRPr>
                    </a:p>
                  </a:txBody>
                  <a:tcPr marL="59237" marR="59237"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 Rail nearby </a:t>
                      </a:r>
                      <a:endParaRPr lang="en-US" sz="1050" kern="900">
                        <a:effectLst/>
                        <a:latin typeface="Arial"/>
                        <a:ea typeface="Arial"/>
                        <a:cs typeface="Times New Roman"/>
                      </a:endParaRPr>
                    </a:p>
                  </a:txBody>
                  <a:tcPr marL="59237" marR="59237" marT="0" marB="0" anchor="b"/>
                </a:tc>
                <a:tc>
                  <a:txBody>
                    <a:bodyPr/>
                    <a:lstStyle/>
                    <a:p>
                      <a:pPr marL="0" marR="0" algn="r">
                        <a:lnSpc>
                          <a:spcPts val="1200"/>
                        </a:lnSpc>
                        <a:spcBef>
                          <a:spcPts val="0"/>
                        </a:spcBef>
                        <a:spcAft>
                          <a:spcPts val="0"/>
                        </a:spcAft>
                        <a:tabLst>
                          <a:tab pos="180340" algn="l"/>
                          <a:tab pos="457200" algn="l"/>
                        </a:tabLst>
                      </a:pPr>
                      <a:r>
                        <a:rPr lang="en-US" sz="900" kern="0">
                          <a:effectLst/>
                        </a:rPr>
                        <a:t> Acres </a:t>
                      </a:r>
                      <a:endParaRPr lang="en-US" sz="1050" kern="900">
                        <a:effectLst/>
                        <a:latin typeface="Arial"/>
                        <a:ea typeface="Arial"/>
                        <a:cs typeface="Times New Roman"/>
                      </a:endParaRPr>
                    </a:p>
                  </a:txBody>
                  <a:tcPr marL="59237" marR="59237"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CTA Flood Incidents Count</a:t>
                      </a:r>
                      <a:endParaRPr lang="en-US" sz="1050" kern="900">
                        <a:effectLst/>
                        <a:latin typeface="Arial"/>
                        <a:ea typeface="Arial"/>
                        <a:cs typeface="Times New Roman"/>
                      </a:endParaRPr>
                    </a:p>
                  </a:txBody>
                  <a:tcPr marL="59237" marR="59237"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OEMC Flood Incidents Count</a:t>
                      </a:r>
                      <a:endParaRPr lang="en-US" sz="1050" kern="900">
                        <a:effectLst/>
                        <a:latin typeface="Arial"/>
                        <a:ea typeface="Arial"/>
                        <a:cs typeface="Times New Roman"/>
                      </a:endParaRPr>
                    </a:p>
                  </a:txBody>
                  <a:tcPr marL="59237" marR="59237"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Capital Improvement Projects Nearby</a:t>
                      </a:r>
                      <a:endParaRPr lang="en-US" sz="1050" kern="900">
                        <a:effectLst/>
                        <a:latin typeface="Arial"/>
                        <a:ea typeface="Arial"/>
                        <a:cs typeface="Times New Roman"/>
                      </a:endParaRPr>
                    </a:p>
                  </a:txBody>
                  <a:tcPr marL="59237" marR="59237" marT="0" marB="0" anchor="b"/>
                </a:tc>
                <a:tc>
                  <a:txBody>
                    <a:bodyPr/>
                    <a:lstStyle/>
                    <a:p>
                      <a:pPr marL="0" marR="0" algn="ctr">
                        <a:lnSpc>
                          <a:spcPts val="1200"/>
                        </a:lnSpc>
                        <a:spcBef>
                          <a:spcPts val="0"/>
                        </a:spcBef>
                        <a:spcAft>
                          <a:spcPts val="0"/>
                        </a:spcAft>
                        <a:tabLst>
                          <a:tab pos="180340" algn="l"/>
                          <a:tab pos="457200" algn="l"/>
                        </a:tabLst>
                      </a:pPr>
                      <a:r>
                        <a:rPr lang="en-US" sz="900" kern="0">
                          <a:effectLst/>
                        </a:rPr>
                        <a:t>Viaducts Count</a:t>
                      </a:r>
                      <a:endParaRPr lang="en-US" sz="1050" kern="900">
                        <a:effectLst/>
                        <a:latin typeface="Arial"/>
                        <a:ea typeface="Arial"/>
                        <a:cs typeface="Times New Roman"/>
                      </a:endParaRPr>
                    </a:p>
                  </a:txBody>
                  <a:tcPr marL="59237" marR="59237" marT="0" marB="0" anchor="b"/>
                </a:tc>
              </a:tr>
              <a:tr h="263277">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Belmont @ Kimball</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166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(Dec 2013, Water)</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Western @ I-90/94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163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Ashland @ I-90/94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28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31639">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Pulaski @ Cortland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346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Western @ Hirsch</a:t>
                      </a:r>
                      <a:endParaRPr lang="en-US" sz="1050" kern="900">
                        <a:effectLst/>
                        <a:latin typeface="Arial"/>
                        <a:ea typeface="Arial"/>
                        <a:cs typeface="Times New Roman"/>
                      </a:endParaRPr>
                    </a:p>
                  </a:txBody>
                  <a:tcPr marL="59237" marR="59237" marT="0" marB="0" anchor="ctr"/>
                </a:tc>
                <a:tc>
                  <a:txBody>
                    <a:bodyPr/>
                    <a:lstStyle/>
                    <a:p>
                      <a:endParaRPr lang="en-US" sz="1050">
                        <a:effectLst/>
                        <a:latin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64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Sacramento @ Chicago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559</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(Sep 2013, Arterial Surfacing)</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Western @ Kinzie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516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(Dec 2015, Water)</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Ashland @ Kinzie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590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5</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9</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Pulaski @ Kinzie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481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6</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Madison @ Rockwell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40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Ashland @ I-290</a:t>
                      </a:r>
                      <a:endParaRPr lang="en-US" sz="1050" kern="900">
                        <a:effectLst/>
                        <a:latin typeface="Arial"/>
                        <a:ea typeface="Arial"/>
                        <a:cs typeface="Times New Roman"/>
                      </a:endParaRPr>
                    </a:p>
                  </a:txBody>
                  <a:tcPr marL="59237" marR="59237" marT="0" marB="0" anchor="ctr"/>
                </a:tc>
                <a:tc>
                  <a:txBody>
                    <a:bodyPr/>
                    <a:lstStyle/>
                    <a:p>
                      <a:endParaRPr lang="en-US" sz="1050">
                        <a:effectLst/>
                        <a:latin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69</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12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Western @ Ogden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752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(Dec 2013, Arterial Surfacing)</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Pulaski @ Ogden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45</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Ashland @ W 41st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344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15</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Archer @ W 48th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549</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24</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16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Kedzie @ W 48th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136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(Mar 2015, Water)</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17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Garfield @ Shields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316</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7</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(Aug 2014, Arterial Surfacing)</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18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 79th @ Eggleston</a:t>
                      </a:r>
                      <a:endParaRPr lang="en-US" sz="1050" kern="900">
                        <a:effectLst/>
                        <a:latin typeface="Arial"/>
                        <a:ea typeface="Arial"/>
                        <a:cs typeface="Times New Roman"/>
                      </a:endParaRPr>
                    </a:p>
                  </a:txBody>
                  <a:tcPr marL="59237" marR="59237" marT="0" marB="0" anchor="ctr"/>
                </a:tc>
                <a:tc>
                  <a:txBody>
                    <a:bodyPr/>
                    <a:lstStyle/>
                    <a:p>
                      <a:endParaRPr lang="en-US" sz="1050">
                        <a:effectLst/>
                        <a:latin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65</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263277">
                <a:tc>
                  <a:txBody>
                    <a:bodyPr/>
                    <a:lstStyle/>
                    <a:p>
                      <a:pPr marL="0" marR="0" algn="ctr">
                        <a:lnSpc>
                          <a:spcPts val="1200"/>
                        </a:lnSpc>
                        <a:spcBef>
                          <a:spcPts val="0"/>
                        </a:spcBef>
                        <a:spcAft>
                          <a:spcPts val="0"/>
                        </a:spcAft>
                        <a:tabLst>
                          <a:tab pos="180340" algn="l"/>
                          <a:tab pos="457200" algn="l"/>
                        </a:tabLst>
                      </a:pPr>
                      <a:r>
                        <a:rPr lang="en-US" sz="900" kern="0">
                          <a:effectLst/>
                        </a:rPr>
                        <a:t>19</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E 79th @ Greenwood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330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8</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(Dec 2013, Water)</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1</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20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 79th @ Hamilton </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Yes </a:t>
                      </a:r>
                      <a:endParaRPr lang="en-US" sz="1050" kern="900">
                        <a:effectLst/>
                        <a:latin typeface="Arial"/>
                        <a:ea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71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r>
              <a:tr h="164548">
                <a:tc>
                  <a:txBody>
                    <a:bodyPr/>
                    <a:lstStyle/>
                    <a:p>
                      <a:pPr marL="0" marR="0" algn="ctr">
                        <a:lnSpc>
                          <a:spcPts val="1200"/>
                        </a:lnSpc>
                        <a:spcBef>
                          <a:spcPts val="0"/>
                        </a:spcBef>
                        <a:spcAft>
                          <a:spcPts val="0"/>
                        </a:spcAft>
                        <a:tabLst>
                          <a:tab pos="180340" algn="l"/>
                          <a:tab pos="457200" algn="l"/>
                        </a:tabLst>
                      </a:pPr>
                      <a:r>
                        <a:rPr lang="en-US" sz="900" kern="0">
                          <a:effectLst/>
                        </a:rPr>
                        <a:t>21</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w 79th @ Western</a:t>
                      </a:r>
                      <a:endParaRPr lang="en-US" sz="1050" kern="900">
                        <a:effectLst/>
                        <a:latin typeface="Arial"/>
                        <a:ea typeface="Arial"/>
                        <a:cs typeface="Times New Roman"/>
                      </a:endParaRPr>
                    </a:p>
                  </a:txBody>
                  <a:tcPr marL="59237" marR="59237" marT="0" marB="0" anchor="ctr"/>
                </a:tc>
                <a:tc>
                  <a:txBody>
                    <a:bodyPr/>
                    <a:lstStyle/>
                    <a:p>
                      <a:endParaRPr lang="en-US" sz="1050">
                        <a:effectLst/>
                        <a:latin typeface="Arial"/>
                        <a:cs typeface="Times New Roman"/>
                      </a:endParaRPr>
                    </a:p>
                  </a:txBody>
                  <a:tcPr marL="59237" marR="59237" marT="0" marB="0" anchor="ctr"/>
                </a:tc>
                <a:tc>
                  <a:txBody>
                    <a:bodyPr/>
                    <a:lstStyle/>
                    <a:p>
                      <a:pPr marL="0" marR="0" algn="r">
                        <a:lnSpc>
                          <a:spcPts val="1200"/>
                        </a:lnSpc>
                        <a:spcBef>
                          <a:spcPts val="0"/>
                        </a:spcBef>
                        <a:spcAft>
                          <a:spcPts val="0"/>
                        </a:spcAft>
                        <a:tabLst>
                          <a:tab pos="180340" algn="l"/>
                          <a:tab pos="457200" algn="l"/>
                        </a:tabLst>
                      </a:pPr>
                      <a:r>
                        <a:rPr lang="en-US" sz="900" kern="0">
                          <a:effectLst/>
                        </a:rPr>
                        <a:t>130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3</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0</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a:effectLst/>
                        </a:rPr>
                        <a:t>No</a:t>
                      </a:r>
                      <a:endParaRPr lang="en-US" sz="1050" kern="900">
                        <a:effectLst/>
                        <a:latin typeface="Arial"/>
                        <a:ea typeface="Arial"/>
                        <a:cs typeface="Times New Roman"/>
                      </a:endParaRPr>
                    </a:p>
                  </a:txBody>
                  <a:tcPr marL="59237" marR="59237" marT="0" marB="0" anchor="ctr"/>
                </a:tc>
                <a:tc>
                  <a:txBody>
                    <a:bodyPr/>
                    <a:lstStyle/>
                    <a:p>
                      <a:pPr marL="0" marR="0" algn="ctr">
                        <a:lnSpc>
                          <a:spcPts val="1200"/>
                        </a:lnSpc>
                        <a:spcBef>
                          <a:spcPts val="0"/>
                        </a:spcBef>
                        <a:spcAft>
                          <a:spcPts val="0"/>
                        </a:spcAft>
                        <a:tabLst>
                          <a:tab pos="180340" algn="l"/>
                          <a:tab pos="457200" algn="l"/>
                        </a:tabLst>
                      </a:pPr>
                      <a:r>
                        <a:rPr lang="en-US" sz="900" kern="0" dirty="0">
                          <a:effectLst/>
                        </a:rPr>
                        <a:t>0</a:t>
                      </a:r>
                      <a:endParaRPr lang="en-US" sz="1050" kern="900" dirty="0">
                        <a:effectLst/>
                        <a:latin typeface="Arial"/>
                        <a:ea typeface="Arial"/>
                        <a:cs typeface="Times New Roman"/>
                      </a:endParaRPr>
                    </a:p>
                  </a:txBody>
                  <a:tcPr marL="59237" marR="59237" marT="0" marB="0" anchor="ctr"/>
                </a:tc>
              </a:tr>
            </a:tbl>
          </a:graphicData>
        </a:graphic>
      </p:graphicFrame>
      <p:grpSp>
        <p:nvGrpSpPr>
          <p:cNvPr id="6" name="Group 5"/>
          <p:cNvGrpSpPr>
            <a:grpSpLocks noChangeAspect="1"/>
          </p:cNvGrpSpPr>
          <p:nvPr/>
        </p:nvGrpSpPr>
        <p:grpSpPr>
          <a:xfrm>
            <a:off x="420409" y="588751"/>
            <a:ext cx="731520" cy="656246"/>
            <a:chOff x="457199" y="1157524"/>
            <a:chExt cx="1761762" cy="1533811"/>
          </a:xfrm>
        </p:grpSpPr>
        <p:sp>
          <p:nvSpPr>
            <p:cNvPr id="7" name="Rectangle 6"/>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40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CTA Action Matrix</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33028793"/>
              </p:ext>
            </p:extLst>
          </p:nvPr>
        </p:nvGraphicFramePr>
        <p:xfrm>
          <a:off x="457200" y="1371601"/>
          <a:ext cx="8229599" cy="5266260"/>
        </p:xfrm>
        <a:graphic>
          <a:graphicData uri="http://schemas.openxmlformats.org/drawingml/2006/table">
            <a:tbl>
              <a:tblPr firstRow="1" firstCol="1" bandRow="1">
                <a:tableStyleId>{5C22544A-7EE6-4342-B048-85BDC9FD1C3A}</a:tableStyleId>
              </a:tblPr>
              <a:tblGrid>
                <a:gridCol w="1613647"/>
                <a:gridCol w="1815353"/>
                <a:gridCol w="682811"/>
                <a:gridCol w="4117788"/>
              </a:tblGrid>
              <a:tr h="330303">
                <a:tc>
                  <a:txBody>
                    <a:bodyPr/>
                    <a:lstStyle/>
                    <a:p>
                      <a:pPr marL="0" marR="0" algn="ctr">
                        <a:lnSpc>
                          <a:spcPts val="1200"/>
                        </a:lnSpc>
                        <a:spcBef>
                          <a:spcPts val="0"/>
                        </a:spcBef>
                        <a:spcAft>
                          <a:spcPts val="900"/>
                        </a:spcAft>
                        <a:tabLst>
                          <a:tab pos="180340" algn="l"/>
                        </a:tabLst>
                      </a:pPr>
                      <a:r>
                        <a:rPr lang="en-US" sz="1000" kern="0" baseline="0" dirty="0">
                          <a:effectLst/>
                        </a:rPr>
                        <a:t>Project/Policy</a:t>
                      </a:r>
                      <a:endParaRPr lang="en-US" sz="1050" kern="0" baseline="0" dirty="0">
                        <a:effectLst/>
                        <a:latin typeface="Arial"/>
                        <a:ea typeface="Arial"/>
                        <a:cs typeface="Times New Roman"/>
                      </a:endParaRPr>
                    </a:p>
                  </a:txBody>
                  <a:tcPr marL="0" marR="67534" marT="16734" marB="16734" anchor="b"/>
                </a:tc>
                <a:tc>
                  <a:txBody>
                    <a:bodyPr/>
                    <a:lstStyle/>
                    <a:p>
                      <a:pPr marL="0" marR="0" algn="ctr">
                        <a:lnSpc>
                          <a:spcPts val="1200"/>
                        </a:lnSpc>
                        <a:spcBef>
                          <a:spcPts val="0"/>
                        </a:spcBef>
                        <a:spcAft>
                          <a:spcPts val="900"/>
                        </a:spcAft>
                        <a:tabLst>
                          <a:tab pos="180340" algn="l"/>
                        </a:tabLst>
                      </a:pPr>
                      <a:r>
                        <a:rPr lang="en-US" sz="1000" kern="0" baseline="0">
                          <a:effectLst/>
                        </a:rPr>
                        <a:t>Agency/ Organization</a:t>
                      </a:r>
                      <a:endParaRPr lang="en-US" sz="1050" kern="0" baseline="0">
                        <a:effectLst/>
                        <a:latin typeface="Arial"/>
                        <a:ea typeface="Arial"/>
                        <a:cs typeface="Times New Roman"/>
                      </a:endParaRPr>
                    </a:p>
                  </a:txBody>
                  <a:tcPr marL="0" marR="67534" marT="16734" marB="16734" anchor="b"/>
                </a:tc>
                <a:tc>
                  <a:txBody>
                    <a:bodyPr/>
                    <a:lstStyle/>
                    <a:p>
                      <a:pPr marL="0" marR="0" algn="ctr">
                        <a:lnSpc>
                          <a:spcPts val="1200"/>
                        </a:lnSpc>
                        <a:spcBef>
                          <a:spcPts val="0"/>
                        </a:spcBef>
                        <a:spcAft>
                          <a:spcPts val="900"/>
                        </a:spcAft>
                        <a:tabLst>
                          <a:tab pos="180340" algn="l"/>
                        </a:tabLst>
                      </a:pPr>
                      <a:r>
                        <a:rPr lang="en-US" sz="1000" kern="0" baseline="0">
                          <a:effectLst/>
                        </a:rPr>
                        <a:t>Cost</a:t>
                      </a:r>
                      <a:endParaRPr lang="en-US" sz="1050" kern="0" baseline="0">
                        <a:effectLst/>
                        <a:latin typeface="Arial"/>
                        <a:ea typeface="Arial"/>
                        <a:cs typeface="Times New Roman"/>
                      </a:endParaRPr>
                    </a:p>
                  </a:txBody>
                  <a:tcPr marL="0" marR="67534" marT="16734" marB="16734" anchor="b"/>
                </a:tc>
                <a:tc>
                  <a:txBody>
                    <a:bodyPr/>
                    <a:lstStyle/>
                    <a:p>
                      <a:pPr marL="0" marR="0" algn="ctr">
                        <a:lnSpc>
                          <a:spcPts val="1200"/>
                        </a:lnSpc>
                        <a:spcBef>
                          <a:spcPts val="0"/>
                        </a:spcBef>
                        <a:spcAft>
                          <a:spcPts val="900"/>
                        </a:spcAft>
                        <a:tabLst>
                          <a:tab pos="180340" algn="l"/>
                        </a:tabLst>
                      </a:pPr>
                      <a:r>
                        <a:rPr lang="en-US" sz="1000" kern="0" baseline="0">
                          <a:effectLst/>
                        </a:rPr>
                        <a:t>Notes</a:t>
                      </a:r>
                      <a:endParaRPr lang="en-US" sz="1050" kern="0" baseline="0">
                        <a:effectLst/>
                        <a:latin typeface="Arial"/>
                        <a:ea typeface="Arial"/>
                        <a:cs typeface="Times New Roman"/>
                      </a:endParaRPr>
                    </a:p>
                  </a:txBody>
                  <a:tcPr marL="0" marR="67534" marT="16734" marB="16734" anchor="b"/>
                </a:tc>
              </a:tr>
              <a:tr h="888160">
                <a:tc>
                  <a:txBody>
                    <a:bodyPr/>
                    <a:lstStyle/>
                    <a:p>
                      <a:pPr marL="0" marR="0">
                        <a:lnSpc>
                          <a:spcPts val="1200"/>
                        </a:lnSpc>
                        <a:spcBef>
                          <a:spcPts val="0"/>
                        </a:spcBef>
                        <a:spcAft>
                          <a:spcPts val="900"/>
                        </a:spcAft>
                        <a:tabLst>
                          <a:tab pos="180340" algn="l"/>
                        </a:tabLst>
                      </a:pPr>
                      <a:r>
                        <a:rPr lang="en-US" sz="1000" kern="0" baseline="0" dirty="0">
                          <a:effectLst/>
                        </a:rPr>
                        <a:t>Viaduct improvement projects</a:t>
                      </a:r>
                      <a:endParaRPr lang="en-US" sz="1050" kern="0" baseline="0" dirty="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a:solidFill>
                            <a:schemeClr val="tx1"/>
                          </a:solidFill>
                          <a:effectLst/>
                          <a:latin typeface="Arial"/>
                          <a:ea typeface="Arial"/>
                          <a:cs typeface="Times New Roman"/>
                        </a:rPr>
                        <a:t>CREATE public and private partners; Metra; railroads; CDOT; CDWM</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a:effectLst/>
                        </a:rPr>
                        <a:t>$$$</a:t>
                      </a:r>
                      <a:endParaRPr lang="en-US" sz="1050" kern="0" baseline="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CREATE Viaduct Improvement Program completed in 2015.  Negotiate additional funding for expansion of that program along with remaining CREATE projects.</a:t>
                      </a:r>
                    </a:p>
                  </a:txBody>
                  <a:tcPr marL="0" marR="71755" marT="17780" marB="17780"/>
                </a:tc>
              </a:tr>
              <a:tr h="603609">
                <a:tc>
                  <a:txBody>
                    <a:bodyPr/>
                    <a:lstStyle/>
                    <a:p>
                      <a:pPr marL="0" marR="0">
                        <a:lnSpc>
                          <a:spcPts val="1200"/>
                        </a:lnSpc>
                        <a:spcBef>
                          <a:spcPts val="0"/>
                        </a:spcBef>
                        <a:spcAft>
                          <a:spcPts val="900"/>
                        </a:spcAft>
                        <a:tabLst>
                          <a:tab pos="180340" algn="l"/>
                        </a:tabLst>
                      </a:pPr>
                      <a:r>
                        <a:rPr lang="en-US" sz="1000" kern="0" baseline="0">
                          <a:effectLst/>
                        </a:rPr>
                        <a:t>Underground construction projects</a:t>
                      </a:r>
                      <a:endParaRPr lang="en-US" sz="1050" kern="0" baseline="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a:solidFill>
                            <a:schemeClr val="tx1"/>
                          </a:solidFill>
                          <a:effectLst/>
                          <a:latin typeface="Arial"/>
                          <a:ea typeface="Arial"/>
                          <a:cs typeface="Times New Roman"/>
                        </a:rPr>
                        <a:t>CDWM, sister water departments</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a:effectLst/>
                        </a:rPr>
                        <a:t>$$$</a:t>
                      </a:r>
                      <a:endParaRPr lang="en-US" sz="1050" kern="0" baseline="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Such projects may be initiated through Mayoral, Aldermanic, sister-agency and/or public (311) requests.</a:t>
                      </a:r>
                    </a:p>
                  </a:txBody>
                  <a:tcPr marL="0" marR="71755" marT="17780" marB="17780"/>
                </a:tc>
              </a:tr>
              <a:tr h="603609">
                <a:tc>
                  <a:txBody>
                    <a:bodyPr/>
                    <a:lstStyle/>
                    <a:p>
                      <a:pPr marL="0" marR="0">
                        <a:lnSpc>
                          <a:spcPts val="1200"/>
                        </a:lnSpc>
                        <a:spcBef>
                          <a:spcPts val="0"/>
                        </a:spcBef>
                        <a:spcAft>
                          <a:spcPts val="900"/>
                        </a:spcAft>
                        <a:tabLst>
                          <a:tab pos="180340" algn="l"/>
                        </a:tabLst>
                      </a:pPr>
                      <a:r>
                        <a:rPr lang="en-US" sz="1000" kern="0" baseline="0">
                          <a:effectLst/>
                        </a:rPr>
                        <a:t>Clearance of drains of debris prior/during storm</a:t>
                      </a:r>
                      <a:endParaRPr lang="en-US" sz="1050" kern="0" baseline="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a:solidFill>
                            <a:schemeClr val="tx1"/>
                          </a:solidFill>
                          <a:effectLst/>
                          <a:latin typeface="Arial"/>
                          <a:ea typeface="Arial"/>
                          <a:cs typeface="Times New Roman"/>
                        </a:rPr>
                        <a:t>OEMC; Chicago Streets &amp; Sanitation</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a:effectLst/>
                        </a:rPr>
                        <a:t>$</a:t>
                      </a:r>
                      <a:endParaRPr lang="en-US" sz="1050" kern="0" baseline="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Proactive pre-storm preparation</a:t>
                      </a:r>
                    </a:p>
                  </a:txBody>
                  <a:tcPr marL="0" marR="71755" marT="17780" marB="17780"/>
                </a:tc>
              </a:tr>
              <a:tr h="1172710">
                <a:tc>
                  <a:txBody>
                    <a:bodyPr/>
                    <a:lstStyle/>
                    <a:p>
                      <a:pPr marL="0" marR="0">
                        <a:lnSpc>
                          <a:spcPts val="1200"/>
                        </a:lnSpc>
                        <a:spcBef>
                          <a:spcPts val="0"/>
                        </a:spcBef>
                        <a:spcAft>
                          <a:spcPts val="900"/>
                        </a:spcAft>
                        <a:tabLst>
                          <a:tab pos="180340" algn="l"/>
                        </a:tabLst>
                      </a:pPr>
                      <a:r>
                        <a:rPr lang="en-US" sz="1000" kern="0" baseline="0">
                          <a:effectLst/>
                        </a:rPr>
                        <a:t>Coordination with other development/ utility/ roadwork projects</a:t>
                      </a:r>
                      <a:endParaRPr lang="en-US" sz="1050" kern="0" baseline="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a:solidFill>
                            <a:schemeClr val="tx1"/>
                          </a:solidFill>
                          <a:effectLst/>
                          <a:latin typeface="Arial"/>
                          <a:ea typeface="Arial"/>
                          <a:cs typeface="Times New Roman"/>
                        </a:rPr>
                        <a:t>CDOT DOIM</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a:effectLst/>
                        </a:rPr>
                        <a:t>$</a:t>
                      </a:r>
                      <a:endParaRPr lang="en-US" sz="1050" kern="0" baseline="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Potential participation in </a:t>
                      </a:r>
                      <a:r>
                        <a:rPr lang="en-US" sz="1000" b="0" kern="900" dirty="0" err="1">
                          <a:solidFill>
                            <a:schemeClr val="tx1"/>
                          </a:solidFill>
                          <a:effectLst/>
                          <a:latin typeface="Arial"/>
                          <a:ea typeface="Arial"/>
                          <a:cs typeface="Times New Roman"/>
                        </a:rPr>
                        <a:t>dotMaps</a:t>
                      </a:r>
                      <a:r>
                        <a:rPr lang="en-US" sz="1000" b="0" kern="900" dirty="0">
                          <a:solidFill>
                            <a:schemeClr val="tx1"/>
                          </a:solidFill>
                          <a:effectLst/>
                          <a:latin typeface="Arial"/>
                          <a:ea typeface="Arial"/>
                          <a:cs typeface="Times New Roman"/>
                        </a:rPr>
                        <a:t> system. Submittal of a project “hot list” for consideration by the Office of Underground Coordination. </a:t>
                      </a:r>
                      <a:endParaRPr lang="en-US" sz="1000" b="0" kern="900" dirty="0" smtClean="0">
                        <a:solidFill>
                          <a:schemeClr val="tx1"/>
                        </a:solidFill>
                        <a:effectLst/>
                        <a:latin typeface="Arial"/>
                        <a:ea typeface="Arial"/>
                        <a:cs typeface="Times New Roman"/>
                      </a:endParaRPr>
                    </a:p>
                    <a:p>
                      <a:pPr marL="0" marR="0">
                        <a:lnSpc>
                          <a:spcPts val="1300"/>
                        </a:lnSpc>
                        <a:spcBef>
                          <a:spcPts val="0"/>
                        </a:spcBef>
                        <a:spcAft>
                          <a:spcPts val="900"/>
                        </a:spcAft>
                        <a:tabLst>
                          <a:tab pos="180340" algn="l"/>
                        </a:tabLst>
                      </a:pPr>
                      <a:r>
                        <a:rPr lang="en-US" sz="1000" b="0" kern="900" dirty="0" smtClean="0">
                          <a:solidFill>
                            <a:schemeClr val="tx1"/>
                          </a:solidFill>
                          <a:effectLst/>
                          <a:latin typeface="Arial"/>
                          <a:ea typeface="Arial"/>
                          <a:cs typeface="Times New Roman"/>
                        </a:rPr>
                        <a:t>The </a:t>
                      </a:r>
                      <a:r>
                        <a:rPr lang="en-US" sz="1000" b="0" kern="900" dirty="0">
                          <a:solidFill>
                            <a:schemeClr val="tx1"/>
                          </a:solidFill>
                          <a:effectLst/>
                          <a:latin typeface="Arial"/>
                          <a:ea typeface="Arial"/>
                          <a:cs typeface="Times New Roman"/>
                        </a:rPr>
                        <a:t>benefit would be potential remediation of infrastructure-induced flooding while other capital projects are being carried out, thus minimizing costs and potential conflicts.</a:t>
                      </a:r>
                    </a:p>
                  </a:txBody>
                  <a:tcPr marL="0" marR="71755" marT="17780" marB="17780"/>
                </a:tc>
              </a:tr>
              <a:tr h="603609">
                <a:tc>
                  <a:txBody>
                    <a:bodyPr/>
                    <a:lstStyle/>
                    <a:p>
                      <a:pPr marL="0" marR="0">
                        <a:lnSpc>
                          <a:spcPts val="1200"/>
                        </a:lnSpc>
                        <a:spcBef>
                          <a:spcPts val="0"/>
                        </a:spcBef>
                        <a:spcAft>
                          <a:spcPts val="900"/>
                        </a:spcAft>
                        <a:tabLst>
                          <a:tab pos="180340" algn="l"/>
                        </a:tabLst>
                      </a:pPr>
                      <a:r>
                        <a:rPr lang="en-US" sz="1000" kern="0" baseline="0">
                          <a:effectLst/>
                        </a:rPr>
                        <a:t>Green infrastructure </a:t>
                      </a:r>
                      <a:endParaRPr lang="en-US" sz="1050" kern="0" baseline="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dirty="0">
                          <a:solidFill>
                            <a:schemeClr val="tx1"/>
                          </a:solidFill>
                          <a:effectLst/>
                          <a:latin typeface="Arial"/>
                          <a:ea typeface="Arial"/>
                          <a:cs typeface="Times New Roman"/>
                        </a:rPr>
                        <a:t>Chicago DPD  and CDOT </a:t>
                      </a:r>
                      <a:r>
                        <a:rPr lang="en-US" sz="1000" b="0" kern="900" dirty="0" smtClean="0">
                          <a:solidFill>
                            <a:schemeClr val="tx1"/>
                          </a:solidFill>
                          <a:effectLst/>
                          <a:latin typeface="Arial"/>
                          <a:ea typeface="Arial"/>
                          <a:cs typeface="Times New Roman"/>
                        </a:rPr>
                        <a:t>(</a:t>
                      </a:r>
                      <a:r>
                        <a:rPr lang="en-US" sz="1000" b="0" kern="900" dirty="0">
                          <a:solidFill>
                            <a:schemeClr val="tx1"/>
                          </a:solidFill>
                          <a:effectLst/>
                          <a:latin typeface="Arial"/>
                          <a:ea typeface="Arial"/>
                          <a:cs typeface="Times New Roman"/>
                        </a:rPr>
                        <a:t>Resilient Corridors Program) </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a:effectLst/>
                        </a:rPr>
                        <a:t>$$</a:t>
                      </a:r>
                      <a:endParaRPr lang="en-US" sz="1050" kern="0" baseline="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As the Resilient Corridors program is expanded to additional corridors, CTA’s priority routes can be considered.</a:t>
                      </a:r>
                    </a:p>
                  </a:txBody>
                  <a:tcPr marL="0" marR="71755" marT="17780" marB="17780"/>
                </a:tc>
              </a:tr>
              <a:tr h="888160">
                <a:tc>
                  <a:txBody>
                    <a:bodyPr/>
                    <a:lstStyle/>
                    <a:p>
                      <a:pPr marL="0" marR="0">
                        <a:lnSpc>
                          <a:spcPts val="1200"/>
                        </a:lnSpc>
                        <a:spcBef>
                          <a:spcPts val="0"/>
                        </a:spcBef>
                        <a:spcAft>
                          <a:spcPts val="900"/>
                        </a:spcAft>
                        <a:tabLst>
                          <a:tab pos="180340" algn="l"/>
                        </a:tabLst>
                      </a:pPr>
                      <a:r>
                        <a:rPr lang="en-US" sz="1000" kern="0" baseline="0">
                          <a:effectLst/>
                        </a:rPr>
                        <a:t>Ongoing monitoring and data collection</a:t>
                      </a:r>
                      <a:endParaRPr lang="en-US" sz="1050" kern="0" baseline="0">
                        <a:effectLst/>
                        <a:latin typeface="Arial"/>
                        <a:ea typeface="Arial"/>
                        <a:cs typeface="Times New Roman"/>
                      </a:endParaRPr>
                    </a:p>
                  </a:txBody>
                  <a:tcPr marL="0" marR="67534" marT="16734" marB="16734"/>
                </a:tc>
                <a:tc>
                  <a:txBody>
                    <a:bodyPr/>
                    <a:lstStyle/>
                    <a:p>
                      <a:pPr marL="0" marR="0">
                        <a:lnSpc>
                          <a:spcPts val="1200"/>
                        </a:lnSpc>
                        <a:spcBef>
                          <a:spcPts val="0"/>
                        </a:spcBef>
                        <a:spcAft>
                          <a:spcPts val="900"/>
                        </a:spcAft>
                        <a:tabLst>
                          <a:tab pos="180340" algn="l"/>
                        </a:tabLst>
                      </a:pPr>
                      <a:r>
                        <a:rPr lang="en-US" sz="1000" b="0" kern="900" dirty="0">
                          <a:solidFill>
                            <a:schemeClr val="tx1"/>
                          </a:solidFill>
                          <a:effectLst/>
                          <a:latin typeface="Arial"/>
                          <a:ea typeface="Arial"/>
                          <a:cs typeface="Times New Roman"/>
                        </a:rPr>
                        <a:t>CTA (</a:t>
                      </a:r>
                      <a:r>
                        <a:rPr lang="en-US" sz="1000" b="0" kern="900" dirty="0" err="1">
                          <a:solidFill>
                            <a:schemeClr val="tx1"/>
                          </a:solidFill>
                          <a:effectLst/>
                          <a:latin typeface="Arial"/>
                          <a:ea typeface="Arial"/>
                          <a:cs typeface="Times New Roman"/>
                        </a:rPr>
                        <a:t>CleverCAD</a:t>
                      </a:r>
                      <a:r>
                        <a:rPr lang="en-US" sz="1000" b="0" kern="900" dirty="0">
                          <a:solidFill>
                            <a:schemeClr val="tx1"/>
                          </a:solidFill>
                          <a:effectLst/>
                          <a:latin typeface="Arial"/>
                          <a:ea typeface="Arial"/>
                          <a:cs typeface="Times New Roman"/>
                        </a:rPr>
                        <a:t>); OEMC 311 </a:t>
                      </a:r>
                      <a:r>
                        <a:rPr lang="en-US" sz="1000" b="0" kern="900" dirty="0" smtClean="0">
                          <a:solidFill>
                            <a:schemeClr val="tx1"/>
                          </a:solidFill>
                          <a:effectLst/>
                          <a:latin typeface="Arial"/>
                          <a:ea typeface="Arial"/>
                          <a:cs typeface="Times New Roman"/>
                        </a:rPr>
                        <a:t>data</a:t>
                      </a:r>
                      <a:r>
                        <a:rPr lang="en-US" sz="1000" b="0" kern="900" dirty="0">
                          <a:solidFill>
                            <a:schemeClr val="tx1"/>
                          </a:solidFill>
                          <a:effectLst/>
                          <a:latin typeface="Arial"/>
                          <a:ea typeface="Arial"/>
                          <a:cs typeface="Times New Roman"/>
                        </a:rPr>
                        <a:t/>
                      </a:r>
                      <a:br>
                        <a:rPr lang="en-US" sz="1000" b="0" kern="900" dirty="0">
                          <a:solidFill>
                            <a:schemeClr val="tx1"/>
                          </a:solidFill>
                          <a:effectLst/>
                          <a:latin typeface="Arial"/>
                          <a:ea typeface="Arial"/>
                          <a:cs typeface="Times New Roman"/>
                        </a:rPr>
                      </a:br>
                      <a:endParaRPr lang="en-US" sz="1000" b="0" kern="900" dirty="0">
                        <a:solidFill>
                          <a:schemeClr val="tx1"/>
                        </a:solidFill>
                        <a:effectLst/>
                        <a:latin typeface="Arial"/>
                        <a:ea typeface="Arial"/>
                        <a:cs typeface="Times New Roman"/>
                      </a:endParaRPr>
                    </a:p>
                    <a:p>
                      <a:pPr marL="0" marR="0">
                        <a:lnSpc>
                          <a:spcPts val="1200"/>
                        </a:lnSpc>
                        <a:spcBef>
                          <a:spcPts val="0"/>
                        </a:spcBef>
                        <a:spcAft>
                          <a:spcPts val="900"/>
                        </a:spcAft>
                        <a:tabLst>
                          <a:tab pos="180340" algn="l"/>
                        </a:tabLst>
                      </a:pPr>
                      <a:r>
                        <a:rPr lang="en-US" sz="1000" b="0" kern="900" dirty="0">
                          <a:solidFill>
                            <a:schemeClr val="tx1"/>
                          </a:solidFill>
                          <a:effectLst/>
                          <a:latin typeface="Arial"/>
                          <a:ea typeface="Arial"/>
                          <a:cs typeface="Times New Roman"/>
                        </a:rPr>
                        <a:t>CMAP; CDWM; CDOT; OEMC; MWRD; IDNR; FEMA; CNT; MPC</a:t>
                      </a:r>
                    </a:p>
                  </a:txBody>
                  <a:tcPr marL="0" marR="71755" marT="17780" marB="17780"/>
                </a:tc>
                <a:tc>
                  <a:txBody>
                    <a:bodyPr/>
                    <a:lstStyle/>
                    <a:p>
                      <a:pPr marL="0" marR="0" algn="ctr">
                        <a:lnSpc>
                          <a:spcPts val="1200"/>
                        </a:lnSpc>
                        <a:spcBef>
                          <a:spcPts val="0"/>
                        </a:spcBef>
                        <a:spcAft>
                          <a:spcPts val="900"/>
                        </a:spcAft>
                        <a:tabLst>
                          <a:tab pos="180340" algn="l"/>
                        </a:tabLst>
                      </a:pPr>
                      <a:r>
                        <a:rPr lang="en-US" sz="1000" kern="0" baseline="0" dirty="0" smtClean="0">
                          <a:effectLst/>
                        </a:rPr>
                        <a:t>$</a:t>
                      </a:r>
                      <a:br>
                        <a:rPr lang="en-US" sz="1000" kern="0" baseline="0" dirty="0" smtClean="0">
                          <a:effectLst/>
                        </a:rPr>
                      </a:br>
                      <a:r>
                        <a:rPr lang="en-US" sz="1000" kern="0" baseline="0" dirty="0" smtClean="0">
                          <a:effectLst/>
                        </a:rPr>
                        <a:t/>
                      </a:r>
                      <a:br>
                        <a:rPr lang="en-US" sz="1000" kern="0" baseline="0" dirty="0" smtClean="0">
                          <a:effectLst/>
                        </a:rPr>
                      </a:br>
                      <a:endParaRPr lang="en-US" sz="1000" kern="0" baseline="0" dirty="0" smtClean="0">
                        <a:effectLst/>
                      </a:endParaRPr>
                    </a:p>
                    <a:p>
                      <a:pPr marL="0" marR="0" algn="ctr">
                        <a:lnSpc>
                          <a:spcPts val="1200"/>
                        </a:lnSpc>
                        <a:spcBef>
                          <a:spcPts val="0"/>
                        </a:spcBef>
                        <a:spcAft>
                          <a:spcPts val="900"/>
                        </a:spcAft>
                        <a:tabLst>
                          <a:tab pos="180340" algn="l"/>
                        </a:tabLst>
                      </a:pPr>
                      <a:r>
                        <a:rPr lang="en-US" sz="1000" kern="0" baseline="0" dirty="0" smtClean="0">
                          <a:effectLst/>
                          <a:latin typeface="Arial"/>
                          <a:ea typeface="Arial"/>
                          <a:cs typeface="Times New Roman"/>
                        </a:rPr>
                        <a:t>$$</a:t>
                      </a:r>
                      <a:endParaRPr lang="en-US" sz="1050" kern="0" baseline="0" dirty="0">
                        <a:effectLst/>
                        <a:latin typeface="Arial"/>
                        <a:ea typeface="Arial"/>
                        <a:cs typeface="Times New Roman"/>
                      </a:endParaRPr>
                    </a:p>
                  </a:txBody>
                  <a:tcPr marL="0" marR="67534" marT="16734" marB="16734"/>
                </a:tc>
                <a:tc>
                  <a:txBody>
                    <a:bodyPr/>
                    <a:lstStyle/>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Use of flood report data to identify and monitor problem areas can be used to generate hot list for participation in OUC meetings (above) or to provide to Streets and Sanitation for debris clearance (above)</a:t>
                      </a:r>
                    </a:p>
                    <a:p>
                      <a:pPr marL="0" marR="0">
                        <a:lnSpc>
                          <a:spcPts val="1300"/>
                        </a:lnSpc>
                        <a:spcBef>
                          <a:spcPts val="0"/>
                        </a:spcBef>
                        <a:spcAft>
                          <a:spcPts val="900"/>
                        </a:spcAft>
                        <a:tabLst>
                          <a:tab pos="180340" algn="l"/>
                        </a:tabLst>
                      </a:pPr>
                      <a:r>
                        <a:rPr lang="en-US" sz="1000" b="0" kern="900" dirty="0">
                          <a:solidFill>
                            <a:schemeClr val="tx1"/>
                          </a:solidFill>
                          <a:effectLst/>
                          <a:latin typeface="Arial"/>
                          <a:ea typeface="Arial"/>
                          <a:cs typeface="Times New Roman"/>
                        </a:rPr>
                        <a:t>Develop and enhance/maintain City and/or regional database of flood incidents, forecasts, risk factors, and mitigation measures</a:t>
                      </a:r>
                    </a:p>
                  </a:txBody>
                  <a:tcPr marL="0" marR="71755" marT="17780" marB="17780"/>
                </a:tc>
              </a:tr>
            </a:tbl>
          </a:graphicData>
        </a:graphic>
      </p:graphicFrame>
      <p:grpSp>
        <p:nvGrpSpPr>
          <p:cNvPr id="6" name="Group 5"/>
          <p:cNvGrpSpPr>
            <a:grpSpLocks noChangeAspect="1"/>
          </p:cNvGrpSpPr>
          <p:nvPr/>
        </p:nvGrpSpPr>
        <p:grpSpPr>
          <a:xfrm>
            <a:off x="420409" y="588751"/>
            <a:ext cx="731520" cy="656246"/>
            <a:chOff x="457199" y="1157524"/>
            <a:chExt cx="1761762" cy="1533811"/>
          </a:xfrm>
        </p:grpSpPr>
        <p:sp>
          <p:nvSpPr>
            <p:cNvPr id="7" name="Rectangle 6"/>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10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Pace Specific </a:t>
            </a:r>
            <a:br>
              <a:rPr lang="en-US" dirty="0" smtClean="0"/>
            </a:br>
            <a:r>
              <a:rPr lang="en-US" dirty="0" smtClean="0"/>
              <a:t>Recommendations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0937" y="7850"/>
            <a:ext cx="4378517" cy="6766560"/>
          </a:xfrm>
          <a:prstGeom prst="rect">
            <a:avLst/>
          </a:prstGeom>
        </p:spPr>
      </p:pic>
      <p:grpSp>
        <p:nvGrpSpPr>
          <p:cNvPr id="6" name="Group 5"/>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623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Pace Specific Recommendations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46576592"/>
              </p:ext>
            </p:extLst>
          </p:nvPr>
        </p:nvGraphicFramePr>
        <p:xfrm>
          <a:off x="457200" y="1371599"/>
          <a:ext cx="8229600" cy="5275358"/>
        </p:xfrm>
        <a:graphic>
          <a:graphicData uri="http://schemas.openxmlformats.org/drawingml/2006/table">
            <a:tbl>
              <a:tblPr firstRow="1" firstCol="1" bandRow="1">
                <a:tableStyleId>{5C22544A-7EE6-4342-B048-85BDC9FD1C3A}</a:tableStyleId>
              </a:tblPr>
              <a:tblGrid>
                <a:gridCol w="1345224"/>
                <a:gridCol w="6884376"/>
              </a:tblGrid>
              <a:tr h="228217">
                <a:tc>
                  <a:txBody>
                    <a:bodyPr/>
                    <a:lstStyle/>
                    <a:p>
                      <a:pPr marL="0" marR="0">
                        <a:lnSpc>
                          <a:spcPts val="1200"/>
                        </a:lnSpc>
                        <a:spcBef>
                          <a:spcPts val="0"/>
                        </a:spcBef>
                        <a:spcAft>
                          <a:spcPts val="0"/>
                        </a:spcAft>
                        <a:tabLst>
                          <a:tab pos="180340" algn="l"/>
                        </a:tabLst>
                      </a:pPr>
                      <a:r>
                        <a:rPr lang="en-US" sz="1000" kern="900" dirty="0">
                          <a:effectLst/>
                        </a:rPr>
                        <a:t>Route</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1000" kern="900">
                          <a:effectLst/>
                        </a:rPr>
                        <a:t>Mitigation Strategy</a:t>
                      </a:r>
                      <a:endParaRPr lang="en-US" sz="1100" kern="900">
                        <a:effectLst/>
                        <a:latin typeface="Arial"/>
                        <a:ea typeface="Arial"/>
                        <a:cs typeface="Times New Roman"/>
                      </a:endParaRPr>
                    </a:p>
                  </a:txBody>
                  <a:tcPr marL="0" marR="71755" marT="17780" marB="17780"/>
                </a:tc>
              </a:tr>
              <a:tr h="831432">
                <a:tc>
                  <a:txBody>
                    <a:bodyPr/>
                    <a:lstStyle/>
                    <a:p>
                      <a:pPr marL="0" marR="0" algn="ctr">
                        <a:lnSpc>
                          <a:spcPts val="1200"/>
                        </a:lnSpc>
                        <a:spcBef>
                          <a:spcPts val="0"/>
                        </a:spcBef>
                        <a:spcAft>
                          <a:spcPts val="0"/>
                        </a:spcAft>
                        <a:tabLst>
                          <a:tab pos="180340" algn="l"/>
                        </a:tabLst>
                      </a:pPr>
                      <a:r>
                        <a:rPr lang="en-US" sz="1000" kern="900" dirty="0">
                          <a:effectLst/>
                        </a:rPr>
                        <a:t>209, 226</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IDNR-OWR has built two flood control projects in this area in the last decade that should solve most of the flooding problems shown.  It is uncertain whether floodplain maps were ever updated with the results of these projects; it might be the method of handling the enhanced flood plain in this area that flags these areas as potential problems.  These routes should experience infrequent flooding at the worst.</a:t>
                      </a:r>
                      <a:endParaRPr lang="en-US" sz="1050" kern="900" dirty="0">
                        <a:effectLst/>
                        <a:latin typeface="Arial"/>
                        <a:ea typeface="Arial"/>
                        <a:cs typeface="Times New Roman"/>
                      </a:endParaRPr>
                    </a:p>
                  </a:txBody>
                  <a:tcPr marL="0" marR="71755" marT="17780" marB="17780"/>
                </a:tc>
              </a:tr>
              <a:tr h="584095">
                <a:tc>
                  <a:txBody>
                    <a:bodyPr/>
                    <a:lstStyle/>
                    <a:p>
                      <a:pPr marL="0" marR="0" algn="ctr">
                        <a:lnSpc>
                          <a:spcPts val="1200"/>
                        </a:lnSpc>
                        <a:spcBef>
                          <a:spcPts val="0"/>
                        </a:spcBef>
                        <a:spcAft>
                          <a:spcPts val="0"/>
                        </a:spcAft>
                        <a:tabLst>
                          <a:tab pos="180340" algn="l"/>
                        </a:tabLst>
                      </a:pPr>
                      <a:r>
                        <a:rPr lang="en-US" sz="1000" kern="900" dirty="0">
                          <a:effectLst/>
                        </a:rPr>
                        <a:t>230</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PACE needs to lobby Congress regarding funding for the Corps Des Plaines River Levee 9.  The Des Plaines River project was authorized by Congress in the Water Resources Development Act of 2016.  Now Congress has to include funding for the project in budget.</a:t>
                      </a:r>
                      <a:endParaRPr lang="en-US" sz="1050" kern="900" dirty="0">
                        <a:effectLst/>
                        <a:latin typeface="Arial"/>
                        <a:ea typeface="Arial"/>
                        <a:cs typeface="Times New Roman"/>
                      </a:endParaRPr>
                    </a:p>
                  </a:txBody>
                  <a:tcPr marL="0" marR="71755" marT="17780" marB="17780"/>
                </a:tc>
              </a:tr>
              <a:tr h="429288">
                <a:tc>
                  <a:txBody>
                    <a:bodyPr/>
                    <a:lstStyle/>
                    <a:p>
                      <a:pPr marL="0" marR="0" algn="ctr">
                        <a:lnSpc>
                          <a:spcPts val="1200"/>
                        </a:lnSpc>
                        <a:spcBef>
                          <a:spcPts val="0"/>
                        </a:spcBef>
                        <a:spcAft>
                          <a:spcPts val="0"/>
                        </a:spcAft>
                        <a:tabLst>
                          <a:tab pos="180340" algn="l"/>
                        </a:tabLst>
                      </a:pPr>
                      <a:r>
                        <a:rPr lang="en-US" sz="1000" kern="900" dirty="0">
                          <a:effectLst/>
                        </a:rPr>
                        <a:t>234</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MWRDGC is studying reservoir expansion on Buffalo Creek upstream of this flooding problem.  Need to coordinate with MWRDGC to move this project forward.</a:t>
                      </a:r>
                      <a:endParaRPr lang="en-US" sz="1050" kern="900" dirty="0">
                        <a:effectLst/>
                        <a:latin typeface="Arial"/>
                        <a:ea typeface="Arial"/>
                        <a:cs typeface="Times New Roman"/>
                      </a:endParaRPr>
                    </a:p>
                  </a:txBody>
                  <a:tcPr marL="0" marR="71755" marT="17780" marB="17780"/>
                </a:tc>
              </a:tr>
              <a:tr h="429288">
                <a:tc>
                  <a:txBody>
                    <a:bodyPr/>
                    <a:lstStyle/>
                    <a:p>
                      <a:pPr marL="0" marR="0" algn="ctr">
                        <a:lnSpc>
                          <a:spcPts val="1200"/>
                        </a:lnSpc>
                        <a:spcBef>
                          <a:spcPts val="0"/>
                        </a:spcBef>
                        <a:spcAft>
                          <a:spcPts val="0"/>
                        </a:spcAft>
                        <a:tabLst>
                          <a:tab pos="180340" algn="l"/>
                        </a:tabLst>
                      </a:pPr>
                      <a:r>
                        <a:rPr lang="en-US" sz="1000" kern="900" dirty="0">
                          <a:effectLst/>
                        </a:rPr>
                        <a:t>303, 309, 330</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MWRDGC’s Addison Creek project that is moving into the design phase should reduce the flood frequency for these routes.</a:t>
                      </a:r>
                      <a:endParaRPr lang="en-US" sz="1050" kern="900" dirty="0">
                        <a:effectLst/>
                        <a:latin typeface="Arial"/>
                        <a:ea typeface="Arial"/>
                        <a:cs typeface="Times New Roman"/>
                      </a:endParaRPr>
                    </a:p>
                  </a:txBody>
                  <a:tcPr marL="0" marR="71755" marT="17780" marB="17780"/>
                </a:tc>
              </a:tr>
              <a:tr h="429288">
                <a:tc>
                  <a:txBody>
                    <a:bodyPr/>
                    <a:lstStyle/>
                    <a:p>
                      <a:pPr marL="0" marR="0" algn="ctr">
                        <a:lnSpc>
                          <a:spcPts val="1200"/>
                        </a:lnSpc>
                        <a:spcBef>
                          <a:spcPts val="0"/>
                        </a:spcBef>
                        <a:spcAft>
                          <a:spcPts val="0"/>
                        </a:spcAft>
                        <a:tabLst>
                          <a:tab pos="180340" algn="l"/>
                        </a:tabLst>
                      </a:pPr>
                      <a:r>
                        <a:rPr lang="en-US" sz="1000" kern="900" dirty="0">
                          <a:effectLst/>
                        </a:rPr>
                        <a:t>318</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MWRDGC’s Addison Creek project and a study by IDOT on North Avenue at Silver Creek should reduce the flooding frequency along this route.</a:t>
                      </a:r>
                      <a:endParaRPr lang="en-US" sz="1050" kern="900" dirty="0">
                        <a:effectLst/>
                        <a:latin typeface="Arial"/>
                        <a:ea typeface="Arial"/>
                        <a:cs typeface="Times New Roman"/>
                      </a:endParaRPr>
                    </a:p>
                  </a:txBody>
                  <a:tcPr marL="0" marR="71755" marT="17780" marB="17780"/>
                </a:tc>
              </a:tr>
              <a:tr h="712385">
                <a:tc>
                  <a:txBody>
                    <a:bodyPr/>
                    <a:lstStyle/>
                    <a:p>
                      <a:pPr marL="0" marR="0" algn="ctr">
                        <a:lnSpc>
                          <a:spcPts val="1200"/>
                        </a:lnSpc>
                        <a:spcBef>
                          <a:spcPts val="0"/>
                        </a:spcBef>
                        <a:spcAft>
                          <a:spcPts val="0"/>
                        </a:spcAft>
                        <a:tabLst>
                          <a:tab pos="180340" algn="l"/>
                        </a:tabLst>
                      </a:pPr>
                      <a:r>
                        <a:rPr lang="en-US" sz="1000" kern="900" dirty="0">
                          <a:effectLst/>
                        </a:rPr>
                        <a:t>331</a:t>
                      </a:r>
                      <a:endParaRPr lang="en-US" sz="1100" kern="900" dirty="0">
                        <a:effectLst/>
                        <a:latin typeface="Arial"/>
                        <a:ea typeface="Arial"/>
                        <a:cs typeface="Times New Roman"/>
                      </a:endParaRPr>
                    </a:p>
                  </a:txBody>
                  <a:tcPr marL="0" marR="71755" marT="17780" marB="17780"/>
                </a:tc>
                <a:tc>
                  <a:txBody>
                    <a:bodyPr/>
                    <a:lstStyle/>
                    <a:p>
                      <a:pPr marL="0" marR="0" algn="l" defTabSz="914400" rtl="0" eaLnBrk="1" latinLnBrk="0" hangingPunct="1">
                        <a:lnSpc>
                          <a:spcPts val="1200"/>
                        </a:lnSpc>
                        <a:spcBef>
                          <a:spcPts val="0"/>
                        </a:spcBef>
                        <a:spcAft>
                          <a:spcPts val="0"/>
                        </a:spcAft>
                        <a:tabLst>
                          <a:tab pos="180340" algn="l"/>
                        </a:tabLst>
                      </a:pPr>
                      <a:r>
                        <a:rPr lang="en-US" sz="900" kern="900" dirty="0" smtClean="0">
                          <a:solidFill>
                            <a:schemeClr val="dk1"/>
                          </a:solidFill>
                          <a:effectLst/>
                          <a:latin typeface="+mn-lt"/>
                          <a:ea typeface="+mn-ea"/>
                          <a:cs typeface="+mn-cs"/>
                        </a:rPr>
                        <a:t>The Corps Des Plaines River Levee 4 with two closure structures should reduce the flood frequency for this route.  The Grand Avenue closure structure would close Grand Avenue but will allow Des Plaines River Road to remain open, and generally would be closed between the 10 and 50-yr flood event.  The closure structure at Des Plaines River Road and 5th Avenue would close Des Plaines River Road here during the 100-yr events.</a:t>
                      </a:r>
                      <a:endParaRPr lang="en-US" sz="900" kern="900" dirty="0">
                        <a:solidFill>
                          <a:schemeClr val="dk1"/>
                        </a:solidFill>
                        <a:effectLst/>
                        <a:latin typeface="+mn-lt"/>
                        <a:ea typeface="+mn-ea"/>
                        <a:cs typeface="+mn-cs"/>
                      </a:endParaRPr>
                    </a:p>
                  </a:txBody>
                  <a:tcPr marL="0" marR="71755" marT="17780" marB="17780"/>
                </a:tc>
              </a:tr>
              <a:tr h="709482">
                <a:tc>
                  <a:txBody>
                    <a:bodyPr/>
                    <a:lstStyle/>
                    <a:p>
                      <a:pPr marL="0" marR="0" algn="ctr">
                        <a:lnSpc>
                          <a:spcPts val="1200"/>
                        </a:lnSpc>
                        <a:spcBef>
                          <a:spcPts val="0"/>
                        </a:spcBef>
                        <a:spcAft>
                          <a:spcPts val="0"/>
                        </a:spcAft>
                        <a:tabLst>
                          <a:tab pos="180340" algn="l"/>
                        </a:tabLst>
                      </a:pPr>
                      <a:r>
                        <a:rPr lang="en-US" sz="1000" kern="900" dirty="0">
                          <a:effectLst/>
                        </a:rPr>
                        <a:t>332</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DuPage County </a:t>
                      </a:r>
                      <a:r>
                        <a:rPr lang="en-US" sz="900" kern="900" dirty="0" err="1">
                          <a:effectLst/>
                        </a:rPr>
                        <a:t>Stormwater</a:t>
                      </a:r>
                      <a:r>
                        <a:rPr lang="en-US" sz="900" kern="900" dirty="0">
                          <a:effectLst/>
                        </a:rPr>
                        <a:t> did not show the portion of this route on 22</a:t>
                      </a:r>
                      <a:r>
                        <a:rPr lang="en-US" sz="900" kern="900" baseline="30000" dirty="0">
                          <a:effectLst/>
                        </a:rPr>
                        <a:t>nd</a:t>
                      </a:r>
                      <a:r>
                        <a:rPr lang="en-US" sz="900" kern="900" dirty="0">
                          <a:effectLst/>
                        </a:rPr>
                        <a:t> Street flooding.  They will need to coordinate with Elmhurst regarding solutions for the York Road underpass flooding.  The portion of the route along Irving Park Road and Bensenville Ditch may have been addressed when Irving Park and Bensenville Ditch were relocated for the O’Hare Airport Expansion.</a:t>
                      </a:r>
                      <a:endParaRPr lang="en-US" sz="1050" kern="900" dirty="0">
                        <a:effectLst/>
                        <a:latin typeface="Arial"/>
                        <a:ea typeface="Arial"/>
                        <a:cs typeface="Times New Roman"/>
                      </a:endParaRPr>
                    </a:p>
                  </a:txBody>
                  <a:tcPr marL="0" marR="71755" marT="17780" marB="17780"/>
                </a:tc>
              </a:tr>
              <a:tr h="531193">
                <a:tc>
                  <a:txBody>
                    <a:bodyPr/>
                    <a:lstStyle/>
                    <a:p>
                      <a:pPr marL="0" marR="0" algn="ctr">
                        <a:lnSpc>
                          <a:spcPts val="1200"/>
                        </a:lnSpc>
                        <a:spcBef>
                          <a:spcPts val="0"/>
                        </a:spcBef>
                        <a:spcAft>
                          <a:spcPts val="0"/>
                        </a:spcAft>
                        <a:tabLst>
                          <a:tab pos="180340" algn="l"/>
                        </a:tabLst>
                      </a:pPr>
                      <a:r>
                        <a:rPr lang="en-US" sz="1000" kern="900" dirty="0">
                          <a:effectLst/>
                        </a:rPr>
                        <a:t>626</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The </a:t>
                      </a:r>
                      <a:r>
                        <a:rPr lang="en-US" sz="900" kern="900" dirty="0" err="1">
                          <a:effectLst/>
                        </a:rPr>
                        <a:t>Aptakisic</a:t>
                      </a:r>
                      <a:r>
                        <a:rPr lang="en-US" sz="900" kern="900" dirty="0">
                          <a:effectLst/>
                        </a:rPr>
                        <a:t> Creek flooding along a portion of this route should be coordinated with the Lake County </a:t>
                      </a:r>
                      <a:r>
                        <a:rPr lang="en-US" sz="900" kern="900" dirty="0" err="1">
                          <a:effectLst/>
                        </a:rPr>
                        <a:t>Stormwater</a:t>
                      </a:r>
                      <a:r>
                        <a:rPr lang="en-US" sz="900" kern="900" dirty="0">
                          <a:effectLst/>
                        </a:rPr>
                        <a:t> Management Commission.  The roads are IDOT’s jurisdiction at this location and talks about any flooding problems here should also be discussed IDOT.</a:t>
                      </a:r>
                      <a:endParaRPr lang="en-US" sz="1050" kern="900" dirty="0">
                        <a:effectLst/>
                        <a:latin typeface="Arial"/>
                        <a:ea typeface="Arial"/>
                        <a:cs typeface="Times New Roman"/>
                      </a:endParaRPr>
                    </a:p>
                  </a:txBody>
                  <a:tcPr marL="0" marR="71755" marT="17780" marB="17780"/>
                </a:tc>
              </a:tr>
              <a:tr h="390690">
                <a:tc>
                  <a:txBody>
                    <a:bodyPr/>
                    <a:lstStyle/>
                    <a:p>
                      <a:pPr marL="0" marR="0" algn="ctr">
                        <a:lnSpc>
                          <a:spcPts val="1200"/>
                        </a:lnSpc>
                        <a:spcBef>
                          <a:spcPts val="0"/>
                        </a:spcBef>
                        <a:spcAft>
                          <a:spcPts val="0"/>
                        </a:spcAft>
                        <a:tabLst>
                          <a:tab pos="180340" algn="l"/>
                        </a:tabLst>
                      </a:pPr>
                      <a:r>
                        <a:rPr lang="en-US" sz="1000" kern="900" dirty="0">
                          <a:effectLst/>
                        </a:rPr>
                        <a:t>757</a:t>
                      </a:r>
                      <a:endParaRPr lang="en-US" sz="1100" kern="900" dirty="0">
                        <a:effectLst/>
                        <a:latin typeface="Arial"/>
                        <a:ea typeface="Arial"/>
                        <a:cs typeface="Times New Roman"/>
                      </a:endParaRPr>
                    </a:p>
                  </a:txBody>
                  <a:tcPr marL="0" marR="71755" marT="17780" marB="17780"/>
                </a:tc>
                <a:tc>
                  <a:txBody>
                    <a:bodyPr/>
                    <a:lstStyle/>
                    <a:p>
                      <a:pPr marL="0" marR="0">
                        <a:lnSpc>
                          <a:spcPts val="1200"/>
                        </a:lnSpc>
                        <a:spcBef>
                          <a:spcPts val="0"/>
                        </a:spcBef>
                        <a:spcAft>
                          <a:spcPts val="0"/>
                        </a:spcAft>
                        <a:tabLst>
                          <a:tab pos="180340" algn="l"/>
                        </a:tabLst>
                      </a:pPr>
                      <a:r>
                        <a:rPr lang="en-US" sz="900" kern="900" dirty="0">
                          <a:effectLst/>
                        </a:rPr>
                        <a:t>The flooding shown along I-290 portion of this route should be addressed when IDOT reconstructs I-290.  PACE needs to work with IDOT on scheduling this reconstruction.</a:t>
                      </a:r>
                      <a:endParaRPr lang="en-US" sz="1050" kern="900" dirty="0">
                        <a:effectLst/>
                        <a:latin typeface="Arial"/>
                        <a:ea typeface="Arial"/>
                        <a:cs typeface="Times New Roman"/>
                      </a:endParaRPr>
                    </a:p>
                  </a:txBody>
                  <a:tcPr marL="0" marR="71755" marT="17780" marB="17780"/>
                </a:tc>
              </a:tr>
            </a:tbl>
          </a:graphicData>
        </a:graphic>
      </p:graphicFrame>
      <p:grpSp>
        <p:nvGrpSpPr>
          <p:cNvPr id="7" name="Group 6"/>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40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Pace Action Matrix</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2183325"/>
              </p:ext>
            </p:extLst>
          </p:nvPr>
        </p:nvGraphicFramePr>
        <p:xfrm>
          <a:off x="457200" y="1436499"/>
          <a:ext cx="8229600" cy="5011718"/>
        </p:xfrm>
        <a:graphic>
          <a:graphicData uri="http://schemas.openxmlformats.org/drawingml/2006/table">
            <a:tbl>
              <a:tblPr firstRow="1" firstCol="1" bandRow="1">
                <a:tableStyleId>{5C22544A-7EE6-4342-B048-85BDC9FD1C3A}</a:tableStyleId>
              </a:tblPr>
              <a:tblGrid>
                <a:gridCol w="1624263"/>
                <a:gridCol w="2065994"/>
                <a:gridCol w="642257"/>
                <a:gridCol w="3897086"/>
              </a:tblGrid>
              <a:tr h="247784">
                <a:tc>
                  <a:txBody>
                    <a:bodyPr/>
                    <a:lstStyle/>
                    <a:p>
                      <a:pPr marL="0" marR="0" algn="ctr">
                        <a:lnSpc>
                          <a:spcPts val="1200"/>
                        </a:lnSpc>
                        <a:spcBef>
                          <a:spcPts val="0"/>
                        </a:spcBef>
                        <a:spcAft>
                          <a:spcPts val="900"/>
                        </a:spcAft>
                        <a:tabLst>
                          <a:tab pos="180340" algn="l"/>
                        </a:tabLst>
                      </a:pPr>
                      <a:r>
                        <a:rPr lang="en-US" sz="1050" kern="900" dirty="0">
                          <a:effectLst/>
                        </a:rPr>
                        <a:t>Project/Policy</a:t>
                      </a:r>
                      <a:endParaRPr lang="en-US" sz="1050" kern="900" dirty="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Agency/ Organization</a:t>
                      </a:r>
                      <a:endParaRPr lang="en-US" sz="1050" kern="90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Cost</a:t>
                      </a:r>
                      <a:endParaRPr lang="en-US" sz="1050" kern="90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Notes</a:t>
                      </a:r>
                      <a:endParaRPr lang="en-US" sz="1050" kern="900">
                        <a:effectLst/>
                        <a:latin typeface="Arial"/>
                        <a:ea typeface="Arial"/>
                        <a:cs typeface="Times New Roman"/>
                      </a:endParaRPr>
                    </a:p>
                  </a:txBody>
                  <a:tcPr marL="0" marR="67978" marT="16844" marB="16844" anchor="b"/>
                </a:tc>
              </a:tr>
              <a:tr h="450159">
                <a:tc>
                  <a:txBody>
                    <a:bodyPr/>
                    <a:lstStyle/>
                    <a:p>
                      <a:pPr marL="0" marR="0">
                        <a:lnSpc>
                          <a:spcPts val="1200"/>
                        </a:lnSpc>
                        <a:spcBef>
                          <a:spcPts val="200"/>
                        </a:spcBef>
                        <a:spcAft>
                          <a:spcPts val="900"/>
                        </a:spcAft>
                        <a:tabLst>
                          <a:tab pos="180340" algn="l"/>
                        </a:tabLst>
                      </a:pPr>
                      <a:r>
                        <a:rPr lang="en-US" sz="1000" kern="900" dirty="0">
                          <a:effectLst/>
                        </a:rPr>
                        <a:t>Clearance of drains of debris prior/during storm</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Local DOT and Departments of Streets &amp; Sanitation</a:t>
                      </a:r>
                      <a:endParaRPr lang="en-US" sz="900" kern="90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Proactive pre-storm preparation</a:t>
                      </a:r>
                      <a:endParaRPr lang="en-US" sz="900" kern="900" dirty="0">
                        <a:effectLst/>
                        <a:latin typeface="+mn-lt"/>
                        <a:ea typeface="Arial"/>
                        <a:cs typeface="Times New Roman"/>
                      </a:endParaRPr>
                    </a:p>
                  </a:txBody>
                  <a:tcPr marL="0" marR="67978" marT="16844" marB="16844"/>
                </a:tc>
              </a:tr>
              <a:tr h="579179">
                <a:tc>
                  <a:txBody>
                    <a:bodyPr/>
                    <a:lstStyle/>
                    <a:p>
                      <a:pPr marL="0" marR="0">
                        <a:lnSpc>
                          <a:spcPts val="1200"/>
                        </a:lnSpc>
                        <a:spcBef>
                          <a:spcPts val="200"/>
                        </a:spcBef>
                        <a:spcAft>
                          <a:spcPts val="900"/>
                        </a:spcAft>
                        <a:tabLst>
                          <a:tab pos="180340" algn="l"/>
                        </a:tabLst>
                      </a:pPr>
                      <a:r>
                        <a:rPr lang="en-US" sz="1000" kern="900" dirty="0">
                          <a:effectLst/>
                        </a:rPr>
                        <a:t>Coordination with other development/ utility/ roadwork projects</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Local Councils of Governments </a:t>
                      </a:r>
                      <a:endParaRPr lang="en-US" sz="900" kern="900" dirty="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Participate in TIP planning process to reinforce priority hotlist </a:t>
                      </a:r>
                      <a:endParaRPr lang="en-US" sz="900" kern="900" dirty="0">
                        <a:effectLst/>
                        <a:latin typeface="+mn-lt"/>
                        <a:ea typeface="Arial"/>
                        <a:cs typeface="Times New Roman"/>
                      </a:endParaRPr>
                    </a:p>
                  </a:txBody>
                  <a:tcPr marL="0" marR="67978" marT="16844" marB="16844"/>
                </a:tc>
              </a:tr>
              <a:tr h="450159">
                <a:tc>
                  <a:txBody>
                    <a:bodyPr/>
                    <a:lstStyle/>
                    <a:p>
                      <a:pPr marL="0" marR="0">
                        <a:lnSpc>
                          <a:spcPts val="1200"/>
                        </a:lnSpc>
                        <a:spcBef>
                          <a:spcPts val="200"/>
                        </a:spcBef>
                        <a:spcAft>
                          <a:spcPts val="900"/>
                        </a:spcAft>
                        <a:tabLst>
                          <a:tab pos="180340" algn="l"/>
                        </a:tabLst>
                      </a:pPr>
                      <a:r>
                        <a:rPr lang="en-US" sz="1000" b="1" kern="900" dirty="0">
                          <a:solidFill>
                            <a:schemeClr val="bg1"/>
                          </a:solidFill>
                          <a:effectLst/>
                          <a:latin typeface="+mn-lt"/>
                          <a:ea typeface="Arial"/>
                          <a:cs typeface="Arial" panose="020B0604020202020204" pitchFamily="34" charset="0"/>
                        </a:rPr>
                        <a:t>Watershed planning councils</a:t>
                      </a:r>
                    </a:p>
                  </a:txBody>
                  <a:tcPr marL="0" marR="71755" marT="17780" marB="17780"/>
                </a:tc>
                <a:tc>
                  <a:txBody>
                    <a:bodyPr/>
                    <a:lstStyle/>
                    <a:p>
                      <a:pPr marL="0" marR="0">
                        <a:lnSpc>
                          <a:spcPts val="1200"/>
                        </a:lnSpc>
                        <a:spcBef>
                          <a:spcPts val="0"/>
                        </a:spcBef>
                        <a:spcAft>
                          <a:spcPts val="900"/>
                        </a:spcAft>
                        <a:tabLst>
                          <a:tab pos="180340" algn="l"/>
                        </a:tabLst>
                      </a:pPr>
                      <a:r>
                        <a:rPr lang="en-US" sz="900" b="0" kern="900" dirty="0">
                          <a:solidFill>
                            <a:schemeClr val="tx1"/>
                          </a:solidFill>
                          <a:effectLst/>
                          <a:latin typeface="+mn-lt"/>
                          <a:ea typeface="Arial"/>
                          <a:cs typeface="Arial" panose="020B0604020202020204" pitchFamily="34" charset="0"/>
                        </a:rPr>
                        <a:t>MWRD, local departments of planning, water and transportation</a:t>
                      </a:r>
                    </a:p>
                  </a:txBody>
                  <a:tcPr marL="0" marR="71755" marT="17780" marB="17780"/>
                </a:tc>
                <a:tc>
                  <a:txBody>
                    <a:bodyPr/>
                    <a:lstStyle/>
                    <a:p>
                      <a:pPr marL="0" marR="0" algn="ctr">
                        <a:lnSpc>
                          <a:spcPts val="1200"/>
                        </a:lnSpc>
                        <a:spcBef>
                          <a:spcPts val="0"/>
                        </a:spcBef>
                        <a:spcAft>
                          <a:spcPts val="900"/>
                        </a:spcAft>
                        <a:tabLst>
                          <a:tab pos="180340" algn="l"/>
                        </a:tabLst>
                      </a:pPr>
                      <a:r>
                        <a:rPr lang="en-US" sz="900" b="0" kern="900" dirty="0">
                          <a:solidFill>
                            <a:schemeClr val="tx1"/>
                          </a:solidFill>
                          <a:effectLst/>
                          <a:latin typeface="+mn-lt"/>
                          <a:ea typeface="Arial"/>
                          <a:cs typeface="Arial" panose="020B0604020202020204" pitchFamily="34" charset="0"/>
                        </a:rPr>
                        <a:t>$</a:t>
                      </a:r>
                      <a:br>
                        <a:rPr lang="en-US" sz="900" b="0" kern="900" dirty="0">
                          <a:solidFill>
                            <a:schemeClr val="tx1"/>
                          </a:solidFill>
                          <a:effectLst/>
                          <a:latin typeface="+mn-lt"/>
                          <a:ea typeface="Arial"/>
                          <a:cs typeface="Arial" panose="020B0604020202020204" pitchFamily="34" charset="0"/>
                        </a:rPr>
                      </a:br>
                      <a:endParaRPr lang="en-US" sz="900" b="0" kern="900" dirty="0">
                        <a:solidFill>
                          <a:schemeClr val="tx1"/>
                        </a:solidFill>
                        <a:effectLst/>
                        <a:latin typeface="+mn-lt"/>
                        <a:ea typeface="Arial"/>
                        <a:cs typeface="Arial" panose="020B0604020202020204" pitchFamily="34" charset="0"/>
                      </a:endParaRPr>
                    </a:p>
                    <a:p>
                      <a:pPr marL="0" marR="0" algn="ctr">
                        <a:lnSpc>
                          <a:spcPts val="1200"/>
                        </a:lnSpc>
                        <a:spcBef>
                          <a:spcPts val="0"/>
                        </a:spcBef>
                        <a:spcAft>
                          <a:spcPts val="900"/>
                        </a:spcAft>
                        <a:tabLst>
                          <a:tab pos="180340" algn="l"/>
                        </a:tabLst>
                      </a:pPr>
                      <a:r>
                        <a:rPr lang="en-US" sz="900" b="0" kern="900" dirty="0">
                          <a:solidFill>
                            <a:schemeClr val="tx1"/>
                          </a:solidFill>
                          <a:effectLst/>
                          <a:latin typeface="+mn-lt"/>
                          <a:ea typeface="Arial"/>
                          <a:cs typeface="Arial" panose="020B0604020202020204" pitchFamily="34" charset="0"/>
                        </a:rPr>
                        <a:t>$$</a:t>
                      </a:r>
                    </a:p>
                  </a:txBody>
                  <a:tcPr marL="0" marR="71755" marT="17780" marB="17780"/>
                </a:tc>
                <a:tc>
                  <a:txBody>
                    <a:bodyPr/>
                    <a:lstStyle/>
                    <a:p>
                      <a:pPr marL="0" marR="0">
                        <a:lnSpc>
                          <a:spcPts val="1200"/>
                        </a:lnSpc>
                        <a:spcBef>
                          <a:spcPts val="0"/>
                        </a:spcBef>
                        <a:spcAft>
                          <a:spcPts val="900"/>
                        </a:spcAft>
                        <a:tabLst>
                          <a:tab pos="180340" algn="l"/>
                        </a:tabLst>
                      </a:pPr>
                      <a:r>
                        <a:rPr lang="en-US" sz="900" b="0" kern="900" dirty="0">
                          <a:solidFill>
                            <a:schemeClr val="tx1"/>
                          </a:solidFill>
                          <a:effectLst/>
                          <a:latin typeface="+mn-lt"/>
                          <a:ea typeface="Arial"/>
                          <a:cs typeface="Arial" panose="020B0604020202020204" pitchFamily="34" charset="0"/>
                        </a:rPr>
                        <a:t>Identify risk areas and problems, with corresponding mitigation projects and policies</a:t>
                      </a:r>
                    </a:p>
                    <a:p>
                      <a:pPr marL="0" marR="0">
                        <a:lnSpc>
                          <a:spcPts val="1200"/>
                        </a:lnSpc>
                        <a:spcBef>
                          <a:spcPts val="0"/>
                        </a:spcBef>
                        <a:spcAft>
                          <a:spcPts val="900"/>
                        </a:spcAft>
                        <a:tabLst>
                          <a:tab pos="180340" algn="l"/>
                        </a:tabLst>
                      </a:pPr>
                      <a:r>
                        <a:rPr lang="en-US" sz="900" b="0" kern="900" dirty="0">
                          <a:solidFill>
                            <a:schemeClr val="tx1"/>
                          </a:solidFill>
                          <a:effectLst/>
                          <a:latin typeface="+mn-lt"/>
                          <a:ea typeface="Arial"/>
                          <a:cs typeface="Arial" panose="020B0604020202020204" pitchFamily="34" charset="0"/>
                        </a:rPr>
                        <a:t>Prepare </a:t>
                      </a:r>
                      <a:r>
                        <a:rPr lang="en-US" sz="900" b="0" kern="900" dirty="0" err="1">
                          <a:solidFill>
                            <a:schemeClr val="tx1"/>
                          </a:solidFill>
                          <a:effectLst/>
                          <a:latin typeface="+mn-lt"/>
                          <a:ea typeface="Arial"/>
                          <a:cs typeface="Arial" panose="020B0604020202020204" pitchFamily="34" charset="0"/>
                        </a:rPr>
                        <a:t>stormwater</a:t>
                      </a:r>
                      <a:r>
                        <a:rPr lang="en-US" sz="900" b="0" kern="900" dirty="0">
                          <a:solidFill>
                            <a:schemeClr val="tx1"/>
                          </a:solidFill>
                          <a:effectLst/>
                          <a:latin typeface="+mn-lt"/>
                          <a:ea typeface="Arial"/>
                          <a:cs typeface="Arial" panose="020B0604020202020204" pitchFamily="34" charset="0"/>
                        </a:rPr>
                        <a:t> master plans to address urban flooding; five pilot studies under way or complete; expand to other high-priority / high-flood risk areas </a:t>
                      </a:r>
                    </a:p>
                  </a:txBody>
                  <a:tcPr marL="0" marR="71755" marT="17780" marB="17780"/>
                </a:tc>
              </a:tr>
              <a:tr h="1305748">
                <a:tc>
                  <a:txBody>
                    <a:bodyPr/>
                    <a:lstStyle/>
                    <a:p>
                      <a:pPr marL="0" marR="0">
                        <a:lnSpc>
                          <a:spcPts val="1200"/>
                        </a:lnSpc>
                        <a:spcBef>
                          <a:spcPts val="200"/>
                        </a:spcBef>
                        <a:spcAft>
                          <a:spcPts val="900"/>
                        </a:spcAft>
                        <a:tabLst>
                          <a:tab pos="180340" algn="l"/>
                        </a:tabLst>
                      </a:pPr>
                      <a:r>
                        <a:rPr lang="en-US" sz="1000" kern="900" dirty="0">
                          <a:effectLst/>
                        </a:rPr>
                        <a:t>Ongoing monitoring and data collection</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Pace operating systems; local 311/911 services; smart cities service </a:t>
                      </a:r>
                      <a:r>
                        <a:rPr lang="en-US" sz="900" kern="900" dirty="0" smtClean="0">
                          <a:effectLst/>
                          <a:latin typeface="+mn-lt"/>
                        </a:rPr>
                        <a:t>providers</a:t>
                      </a:r>
                      <a:br>
                        <a:rPr lang="en-US" sz="900" kern="900" dirty="0" smtClean="0">
                          <a:effectLst/>
                          <a:latin typeface="+mn-lt"/>
                        </a:rPr>
                      </a:br>
                      <a:r>
                        <a:rPr lang="en-US" sz="900" kern="900" dirty="0" smtClean="0">
                          <a:effectLst/>
                          <a:latin typeface="+mn-lt"/>
                        </a:rPr>
                        <a:t/>
                      </a:r>
                      <a:br>
                        <a:rPr lang="en-US" sz="900" kern="900" dirty="0" smtClean="0">
                          <a:effectLst/>
                          <a:latin typeface="+mn-lt"/>
                        </a:rPr>
                      </a:br>
                      <a:endParaRPr lang="en-US" sz="900" kern="900" dirty="0" smtClean="0">
                        <a:effectLst/>
                        <a:latin typeface="+mn-lt"/>
                      </a:endParaRPr>
                    </a:p>
                    <a:p>
                      <a:pPr marL="0" marR="0">
                        <a:lnSpc>
                          <a:spcPts val="1200"/>
                        </a:lnSpc>
                        <a:spcBef>
                          <a:spcPts val="0"/>
                        </a:spcBef>
                        <a:spcAft>
                          <a:spcPts val="900"/>
                        </a:spcAft>
                        <a:tabLst>
                          <a:tab pos="180340" algn="l"/>
                        </a:tabLst>
                      </a:pPr>
                      <a:r>
                        <a:rPr lang="en-US" sz="900" kern="900" dirty="0" smtClean="0">
                          <a:effectLst/>
                          <a:latin typeface="+mn-lt"/>
                          <a:ea typeface="Arial"/>
                          <a:cs typeface="Times New Roman"/>
                        </a:rPr>
                        <a:t>County and municipal </a:t>
                      </a:r>
                      <a:r>
                        <a:rPr lang="en-US" sz="900" kern="900" dirty="0" err="1" smtClean="0">
                          <a:effectLst/>
                          <a:latin typeface="+mn-lt"/>
                          <a:ea typeface="Arial"/>
                          <a:cs typeface="Times New Roman"/>
                        </a:rPr>
                        <a:t>stormwater</a:t>
                      </a:r>
                      <a:r>
                        <a:rPr lang="en-US" sz="900" kern="900" dirty="0" smtClean="0">
                          <a:effectLst/>
                          <a:latin typeface="+mn-lt"/>
                          <a:ea typeface="Arial"/>
                          <a:cs typeface="Times New Roman"/>
                        </a:rPr>
                        <a:t> departments; CMAP; IDNR; FEMA; CNT</a:t>
                      </a:r>
                      <a:endParaRPr lang="en-US" sz="900" kern="900" dirty="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dirty="0" smtClean="0">
                          <a:effectLst/>
                          <a:latin typeface="+mn-lt"/>
                        </a:rPr>
                        <a:t>$</a:t>
                      </a:r>
                      <a:br>
                        <a:rPr lang="en-US" sz="900" kern="900" dirty="0" smtClean="0">
                          <a:effectLst/>
                          <a:latin typeface="+mn-lt"/>
                        </a:rPr>
                      </a:br>
                      <a:r>
                        <a:rPr lang="en-US" sz="900" kern="900" dirty="0" smtClean="0">
                          <a:effectLst/>
                          <a:latin typeface="+mn-lt"/>
                        </a:rPr>
                        <a:t/>
                      </a:r>
                      <a:br>
                        <a:rPr lang="en-US" sz="900" kern="900" dirty="0" smtClean="0">
                          <a:effectLst/>
                          <a:latin typeface="+mn-lt"/>
                        </a:rPr>
                      </a:br>
                      <a:r>
                        <a:rPr lang="en-US" sz="900" kern="900" dirty="0" smtClean="0">
                          <a:effectLst/>
                          <a:latin typeface="+mn-lt"/>
                        </a:rPr>
                        <a:t/>
                      </a:r>
                      <a:br>
                        <a:rPr lang="en-US" sz="900" kern="900" dirty="0" smtClean="0">
                          <a:effectLst/>
                          <a:latin typeface="+mn-lt"/>
                        </a:rPr>
                      </a:br>
                      <a:endParaRPr lang="en-US" sz="900" kern="900" dirty="0" smtClean="0">
                        <a:effectLst/>
                        <a:latin typeface="+mn-lt"/>
                      </a:endParaRPr>
                    </a:p>
                    <a:p>
                      <a:pPr marL="0" marR="0" algn="ctr">
                        <a:lnSpc>
                          <a:spcPts val="1200"/>
                        </a:lnSpc>
                        <a:spcBef>
                          <a:spcPts val="0"/>
                        </a:spcBef>
                        <a:spcAft>
                          <a:spcPts val="900"/>
                        </a:spcAft>
                        <a:tabLst>
                          <a:tab pos="180340" algn="l"/>
                        </a:tabLst>
                      </a:pPr>
                      <a:r>
                        <a:rPr lang="en-US" sz="900" kern="900" dirty="0" smtClean="0">
                          <a:effectLst/>
                          <a:latin typeface="+mn-lt"/>
                          <a:ea typeface="Arial"/>
                          <a:cs typeface="Times New Roman"/>
                        </a:rPr>
                        <a:t>$$</a:t>
                      </a:r>
                      <a:endParaRPr lang="en-US" sz="900" kern="900" dirty="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Use of flood report data to identify and monitor problem areas can be used to generate hot list for participation in infrastructure planning meetings (above); provide to streets and sanitation departments for debris clearance (above</a:t>
                      </a:r>
                      <a:r>
                        <a:rPr lang="en-US" sz="900" kern="900" dirty="0" smtClean="0">
                          <a:effectLst/>
                          <a:latin typeface="+mn-lt"/>
                        </a:rPr>
                        <a:t>)</a:t>
                      </a:r>
                    </a:p>
                    <a:p>
                      <a:pPr marL="0" marR="0">
                        <a:lnSpc>
                          <a:spcPts val="1200"/>
                        </a:lnSpc>
                        <a:spcBef>
                          <a:spcPts val="0"/>
                        </a:spcBef>
                        <a:spcAft>
                          <a:spcPts val="900"/>
                        </a:spcAft>
                        <a:tabLst>
                          <a:tab pos="180340" algn="l"/>
                        </a:tabLst>
                      </a:pPr>
                      <a:r>
                        <a:rPr lang="en-US" sz="900" kern="900" dirty="0" smtClean="0">
                          <a:effectLst/>
                          <a:latin typeface="+mn-lt"/>
                          <a:ea typeface="Arial"/>
                          <a:cs typeface="Times New Roman"/>
                        </a:rPr>
                        <a:t>Develop and enhance/maintain county and/or regional database of flood incidents; rainfall, water level, and flood forecasts; risk factors; and mitigation measures</a:t>
                      </a:r>
                      <a:endParaRPr lang="en-US" sz="900" kern="900" dirty="0">
                        <a:effectLst/>
                        <a:latin typeface="+mn-lt"/>
                        <a:ea typeface="Arial"/>
                        <a:cs typeface="Times New Roman"/>
                      </a:endParaRPr>
                    </a:p>
                  </a:txBody>
                  <a:tcPr marL="0" marR="67978" marT="16844" marB="16844"/>
                </a:tc>
              </a:tr>
              <a:tr h="744102">
                <a:tc>
                  <a:txBody>
                    <a:bodyPr/>
                    <a:lstStyle/>
                    <a:p>
                      <a:pPr marL="0" marR="0">
                        <a:lnSpc>
                          <a:spcPts val="1200"/>
                        </a:lnSpc>
                        <a:spcBef>
                          <a:spcPts val="200"/>
                        </a:spcBef>
                        <a:spcAft>
                          <a:spcPts val="900"/>
                        </a:spcAft>
                        <a:tabLst>
                          <a:tab pos="180340" algn="l"/>
                        </a:tabLst>
                      </a:pPr>
                      <a:r>
                        <a:rPr lang="en-US" sz="1000" kern="900" dirty="0">
                          <a:effectLst/>
                        </a:rPr>
                        <a:t>Cost-sharing for local capital improvement projects to alleviate flooding issues</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County DOTs, County, municipality, stormwater agencies</a:t>
                      </a:r>
                      <a:endParaRPr lang="en-US" sz="900" kern="90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Coordinate problem diagnosis and solution planning among agencies</a:t>
                      </a:r>
                      <a:endParaRPr lang="en-US" sz="900" kern="900" dirty="0">
                        <a:effectLst/>
                        <a:latin typeface="+mn-lt"/>
                        <a:ea typeface="Arial"/>
                        <a:cs typeface="Times New Roman"/>
                      </a:endParaRPr>
                    </a:p>
                  </a:txBody>
                  <a:tcPr marL="0" marR="67978" marT="16844" marB="16844"/>
                </a:tc>
              </a:tr>
              <a:tr h="772886">
                <a:tc>
                  <a:txBody>
                    <a:bodyPr/>
                    <a:lstStyle/>
                    <a:p>
                      <a:pPr marL="0" marR="0">
                        <a:lnSpc>
                          <a:spcPts val="1200"/>
                        </a:lnSpc>
                        <a:spcBef>
                          <a:spcPts val="200"/>
                        </a:spcBef>
                        <a:spcAft>
                          <a:spcPts val="900"/>
                        </a:spcAft>
                        <a:tabLst>
                          <a:tab pos="180340" algn="l"/>
                        </a:tabLst>
                      </a:pPr>
                      <a:r>
                        <a:rPr lang="en-US" sz="1000" kern="900" dirty="0">
                          <a:effectLst/>
                        </a:rPr>
                        <a:t>Cost-sharing on major capital improvement projects pertaining to riverine flooding</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County and municipal stormwater departments; MWRDGS, IDOT, US Army Corps of Engineers</a:t>
                      </a:r>
                      <a:endParaRPr lang="en-US" sz="900" kern="90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Projects include reconstruction of a segment of I-290 (IDOT), Des Plaines River Levee 9 (US ACE), Buffalo Creek reservoir expansion (MWRDGC), Addison Creek (in design phase, MWRDGC), Silver Creek (IDOT), among others</a:t>
                      </a:r>
                      <a:endParaRPr lang="en-US" sz="900" kern="900" dirty="0">
                        <a:effectLst/>
                        <a:latin typeface="+mn-lt"/>
                        <a:ea typeface="Arial"/>
                        <a:cs typeface="Times New Roman"/>
                      </a:endParaRPr>
                    </a:p>
                  </a:txBody>
                  <a:tcPr marL="0" marR="67978" marT="16844" marB="16844"/>
                </a:tc>
              </a:tr>
            </a:tbl>
          </a:graphicData>
        </a:graphic>
      </p:graphicFrame>
      <p:grpSp>
        <p:nvGrpSpPr>
          <p:cNvPr id="7" name="Group 6"/>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10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14400" indent="-914400"/>
            <a:r>
              <a:rPr lang="en-US" dirty="0" smtClean="0"/>
              <a:t>	Pace Action Matrix, continued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53668441"/>
              </p:ext>
            </p:extLst>
          </p:nvPr>
        </p:nvGraphicFramePr>
        <p:xfrm>
          <a:off x="457200" y="1436499"/>
          <a:ext cx="8229600" cy="2022397"/>
        </p:xfrm>
        <a:graphic>
          <a:graphicData uri="http://schemas.openxmlformats.org/drawingml/2006/table">
            <a:tbl>
              <a:tblPr firstRow="1" firstCol="1" bandRow="1">
                <a:tableStyleId>{5C22544A-7EE6-4342-B048-85BDC9FD1C3A}</a:tableStyleId>
              </a:tblPr>
              <a:tblGrid>
                <a:gridCol w="1624263"/>
                <a:gridCol w="2065994"/>
                <a:gridCol w="642257"/>
                <a:gridCol w="3897086"/>
              </a:tblGrid>
              <a:tr h="247784">
                <a:tc>
                  <a:txBody>
                    <a:bodyPr/>
                    <a:lstStyle/>
                    <a:p>
                      <a:pPr marL="0" marR="0" algn="ctr">
                        <a:lnSpc>
                          <a:spcPts val="1200"/>
                        </a:lnSpc>
                        <a:spcBef>
                          <a:spcPts val="0"/>
                        </a:spcBef>
                        <a:spcAft>
                          <a:spcPts val="900"/>
                        </a:spcAft>
                        <a:tabLst>
                          <a:tab pos="180340" algn="l"/>
                        </a:tabLst>
                      </a:pPr>
                      <a:r>
                        <a:rPr lang="en-US" sz="1050" kern="900" dirty="0">
                          <a:effectLst/>
                        </a:rPr>
                        <a:t>Project/Policy</a:t>
                      </a:r>
                      <a:endParaRPr lang="en-US" sz="1050" kern="900" dirty="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Agency/ Organization</a:t>
                      </a:r>
                      <a:endParaRPr lang="en-US" sz="1050" kern="90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Cost</a:t>
                      </a:r>
                      <a:endParaRPr lang="en-US" sz="1050" kern="900">
                        <a:effectLst/>
                        <a:latin typeface="Arial"/>
                        <a:ea typeface="Arial"/>
                        <a:cs typeface="Times New Roman"/>
                      </a:endParaRPr>
                    </a:p>
                  </a:txBody>
                  <a:tcPr marL="0" marR="67978" marT="16844" marB="16844" anchor="b"/>
                </a:tc>
                <a:tc>
                  <a:txBody>
                    <a:bodyPr/>
                    <a:lstStyle/>
                    <a:p>
                      <a:pPr marL="0" marR="0" algn="ctr">
                        <a:lnSpc>
                          <a:spcPts val="1200"/>
                        </a:lnSpc>
                        <a:spcBef>
                          <a:spcPts val="0"/>
                        </a:spcBef>
                        <a:spcAft>
                          <a:spcPts val="900"/>
                        </a:spcAft>
                        <a:tabLst>
                          <a:tab pos="180340" algn="l"/>
                        </a:tabLst>
                      </a:pPr>
                      <a:r>
                        <a:rPr lang="en-US" sz="1050" kern="900">
                          <a:effectLst/>
                        </a:rPr>
                        <a:t>Notes</a:t>
                      </a:r>
                      <a:endParaRPr lang="en-US" sz="1050" kern="900">
                        <a:effectLst/>
                        <a:latin typeface="Arial"/>
                        <a:ea typeface="Arial"/>
                        <a:cs typeface="Times New Roman"/>
                      </a:endParaRPr>
                    </a:p>
                  </a:txBody>
                  <a:tcPr marL="0" marR="67978" marT="16844" marB="16844" anchor="b"/>
                </a:tc>
              </a:tr>
              <a:tr h="662227">
                <a:tc>
                  <a:txBody>
                    <a:bodyPr/>
                    <a:lstStyle/>
                    <a:p>
                      <a:pPr marL="0" marR="0">
                        <a:lnSpc>
                          <a:spcPts val="1200"/>
                        </a:lnSpc>
                        <a:spcBef>
                          <a:spcPts val="0"/>
                        </a:spcBef>
                        <a:spcAft>
                          <a:spcPts val="900"/>
                        </a:spcAft>
                        <a:tabLst>
                          <a:tab pos="180340" algn="l"/>
                        </a:tabLst>
                      </a:pPr>
                      <a:r>
                        <a:rPr lang="en-US" sz="1000" kern="900">
                          <a:effectLst/>
                        </a:rPr>
                        <a:t>Viaduct improvement projects</a:t>
                      </a:r>
                      <a:endParaRPr lang="en-US" sz="1050" kern="90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CREATE public and private partners; Metra; railroads; local DOT</a:t>
                      </a:r>
                      <a:endParaRPr lang="en-US" sz="900" kern="900" dirty="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Funding of CREATE projects is pending.</a:t>
                      </a:r>
                      <a:endParaRPr lang="en-US" sz="900" kern="900">
                        <a:effectLst/>
                        <a:latin typeface="+mn-lt"/>
                        <a:ea typeface="Arial"/>
                        <a:cs typeface="Times New Roman"/>
                      </a:endParaRPr>
                    </a:p>
                  </a:txBody>
                  <a:tcPr marL="0" marR="67978" marT="16844" marB="16844"/>
                </a:tc>
              </a:tr>
              <a:tr h="662227">
                <a:tc>
                  <a:txBody>
                    <a:bodyPr/>
                    <a:lstStyle/>
                    <a:p>
                      <a:pPr marL="0" marR="0">
                        <a:lnSpc>
                          <a:spcPts val="1200"/>
                        </a:lnSpc>
                        <a:spcBef>
                          <a:spcPts val="0"/>
                        </a:spcBef>
                        <a:spcAft>
                          <a:spcPts val="900"/>
                        </a:spcAft>
                        <a:tabLst>
                          <a:tab pos="180340" algn="l"/>
                        </a:tabLst>
                      </a:pPr>
                      <a:r>
                        <a:rPr lang="en-US" sz="1000" kern="900">
                          <a:effectLst/>
                        </a:rPr>
                        <a:t>Underground construction projects</a:t>
                      </a:r>
                      <a:endParaRPr lang="en-US" sz="1050" kern="90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Local and county departments of water management and transportation </a:t>
                      </a:r>
                      <a:endParaRPr lang="en-US" sz="900" kern="90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dirty="0">
                          <a:effectLst/>
                          <a:latin typeface="+mn-lt"/>
                        </a:rPr>
                        <a:t>$$$</a:t>
                      </a:r>
                      <a:endParaRPr lang="en-US" sz="900" kern="900" dirty="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Such projects may be initiated through Mayoral, Aldermanic, sister-agency and/or public (311) requests.</a:t>
                      </a:r>
                      <a:endParaRPr lang="en-US" sz="900" kern="900" dirty="0">
                        <a:effectLst/>
                        <a:latin typeface="+mn-lt"/>
                        <a:ea typeface="Arial"/>
                        <a:cs typeface="Times New Roman"/>
                      </a:endParaRPr>
                    </a:p>
                  </a:txBody>
                  <a:tcPr marL="0" marR="67978" marT="16844" marB="16844"/>
                </a:tc>
              </a:tr>
              <a:tr h="450159">
                <a:tc>
                  <a:txBody>
                    <a:bodyPr/>
                    <a:lstStyle/>
                    <a:p>
                      <a:pPr marL="0" marR="0">
                        <a:lnSpc>
                          <a:spcPts val="1200"/>
                        </a:lnSpc>
                        <a:spcBef>
                          <a:spcPts val="0"/>
                        </a:spcBef>
                        <a:spcAft>
                          <a:spcPts val="900"/>
                        </a:spcAft>
                        <a:tabLst>
                          <a:tab pos="180340" algn="l"/>
                        </a:tabLst>
                      </a:pPr>
                      <a:r>
                        <a:rPr lang="en-US" sz="1000" kern="900" dirty="0">
                          <a:effectLst/>
                        </a:rPr>
                        <a:t>Green infrastructure </a:t>
                      </a:r>
                      <a:endParaRPr lang="en-US" sz="1050" kern="900" dirty="0">
                        <a:effectLst/>
                        <a:latin typeface="Arial"/>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a:effectLst/>
                          <a:latin typeface="+mn-lt"/>
                        </a:rPr>
                        <a:t>local departments of planning, water and transportation</a:t>
                      </a:r>
                      <a:endParaRPr lang="en-US" sz="900" kern="900">
                        <a:effectLst/>
                        <a:latin typeface="+mn-lt"/>
                        <a:ea typeface="Arial"/>
                        <a:cs typeface="Times New Roman"/>
                      </a:endParaRPr>
                    </a:p>
                  </a:txBody>
                  <a:tcPr marL="0" marR="67978" marT="16844" marB="16844"/>
                </a:tc>
                <a:tc>
                  <a:txBody>
                    <a:bodyPr/>
                    <a:lstStyle/>
                    <a:p>
                      <a:pPr marL="0" marR="0" algn="ctr">
                        <a:lnSpc>
                          <a:spcPts val="1200"/>
                        </a:lnSpc>
                        <a:spcBef>
                          <a:spcPts val="0"/>
                        </a:spcBef>
                        <a:spcAft>
                          <a:spcPts val="900"/>
                        </a:spcAft>
                        <a:tabLst>
                          <a:tab pos="180340" algn="l"/>
                        </a:tabLst>
                      </a:pPr>
                      <a:r>
                        <a:rPr lang="en-US" sz="900" kern="900">
                          <a:effectLst/>
                          <a:latin typeface="+mn-lt"/>
                        </a:rPr>
                        <a:t>$$</a:t>
                      </a:r>
                      <a:endParaRPr lang="en-US" sz="900" kern="900">
                        <a:effectLst/>
                        <a:latin typeface="+mn-lt"/>
                        <a:ea typeface="Arial"/>
                        <a:cs typeface="Times New Roman"/>
                      </a:endParaRPr>
                    </a:p>
                  </a:txBody>
                  <a:tcPr marL="0" marR="67978" marT="16844" marB="16844"/>
                </a:tc>
                <a:tc>
                  <a:txBody>
                    <a:bodyPr/>
                    <a:lstStyle/>
                    <a:p>
                      <a:pPr marL="0" marR="0">
                        <a:lnSpc>
                          <a:spcPts val="1200"/>
                        </a:lnSpc>
                        <a:spcBef>
                          <a:spcPts val="0"/>
                        </a:spcBef>
                        <a:spcAft>
                          <a:spcPts val="900"/>
                        </a:spcAft>
                        <a:tabLst>
                          <a:tab pos="180340" algn="l"/>
                        </a:tabLst>
                      </a:pPr>
                      <a:r>
                        <a:rPr lang="en-US" sz="900" kern="900" dirty="0">
                          <a:effectLst/>
                          <a:latin typeface="+mn-lt"/>
                        </a:rPr>
                        <a:t>Implement carefully curated palettes of green infrastructure for maximum benefit</a:t>
                      </a:r>
                      <a:endParaRPr lang="en-US" sz="900" kern="900" dirty="0">
                        <a:effectLst/>
                        <a:latin typeface="+mn-lt"/>
                        <a:ea typeface="Arial"/>
                        <a:cs typeface="Times New Roman"/>
                      </a:endParaRPr>
                    </a:p>
                  </a:txBody>
                  <a:tcPr marL="0" marR="67978" marT="16844" marB="16844"/>
                </a:tc>
              </a:tr>
            </a:tbl>
          </a:graphicData>
        </a:graphic>
      </p:graphicFrame>
      <p:grpSp>
        <p:nvGrpSpPr>
          <p:cNvPr id="7" name="Group 6"/>
          <p:cNvGrpSpPr>
            <a:grpSpLocks noChangeAspect="1"/>
          </p:cNvGrpSpPr>
          <p:nvPr/>
        </p:nvGrpSpPr>
        <p:grpSpPr>
          <a:xfrm>
            <a:off x="420409" y="588751"/>
            <a:ext cx="731520" cy="656246"/>
            <a:chOff x="457199" y="1157524"/>
            <a:chExt cx="1761762" cy="1533811"/>
          </a:xfrm>
        </p:grpSpPr>
        <p:sp>
          <p:nvSpPr>
            <p:cNvPr id="8" name="Rectangle 7"/>
            <p:cNvSpPr/>
            <p:nvPr/>
          </p:nvSpPr>
          <p:spPr>
            <a:xfrm>
              <a:off x="457199" y="1157524"/>
              <a:ext cx="1761762" cy="1533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CMC PROPOSAL FILING\2015\2. RFQ, RFP, PRES\TRANSP\RTA\Flooding Resilience Plan for Bus Operations\Graphics\pencil.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27">
              <a:off x="674955" y="1209441"/>
              <a:ext cx="1438745" cy="14387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25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6" name="Title 1"/>
          <p:cNvSpPr txBox="1">
            <a:spLocks/>
          </p:cNvSpPr>
          <p:nvPr/>
        </p:nvSpPr>
        <p:spPr>
          <a:xfrm>
            <a:off x="457200" y="4038600"/>
            <a:ext cx="6078537" cy="160337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600" b="0" kern="1200">
                <a:solidFill>
                  <a:schemeClr val="bg1"/>
                </a:solidFill>
                <a:latin typeface="+mj-lt"/>
                <a:ea typeface="+mj-ea"/>
                <a:cs typeface="Arial" panose="020B0604020202020204" pitchFamily="34" charset="0"/>
              </a:defRPr>
            </a:lvl1pPr>
          </a:lstStyle>
          <a:p>
            <a:pPr algn="ctr"/>
            <a:r>
              <a:rPr lang="en-US" b="1" dirty="0">
                <a:solidFill>
                  <a:schemeClr val="bg1">
                    <a:alpha val="80000"/>
                  </a:schemeClr>
                </a:solidFill>
                <a:effectLst>
                  <a:reflection blurRad="6350" stA="50000" endA="300" endPos="50000" dist="29997" dir="5400000" sy="-100000" algn="bl" rotWithShape="0"/>
                </a:effectLst>
              </a:rPr>
              <a:t>Flooding </a:t>
            </a:r>
            <a:r>
              <a:rPr lang="en-US" b="1" dirty="0" smtClean="0">
                <a:solidFill>
                  <a:schemeClr val="bg1">
                    <a:alpha val="80000"/>
                  </a:schemeClr>
                </a:solidFill>
                <a:effectLst>
                  <a:reflection blurRad="6350" stA="50000" endA="300" endPos="50000" dist="29997" dir="5400000" sy="-100000" algn="bl" rotWithShape="0"/>
                </a:effectLst>
              </a:rPr>
              <a:t>Resilience </a:t>
            </a:r>
            <a:r>
              <a:rPr lang="en-US" b="1" dirty="0">
                <a:solidFill>
                  <a:schemeClr val="bg1">
                    <a:alpha val="80000"/>
                  </a:schemeClr>
                </a:solidFill>
                <a:effectLst>
                  <a:reflection blurRad="6350" stA="50000" endA="300" endPos="50000" dist="29997" dir="5400000" sy="-100000" algn="bl" rotWithShape="0"/>
                </a:effectLst>
              </a:rPr>
              <a:t>Plan for Bus Operations</a:t>
            </a:r>
          </a:p>
        </p:txBody>
      </p:sp>
      <p:sp>
        <p:nvSpPr>
          <p:cNvPr id="18" name="Text Placeholder 12"/>
          <p:cNvSpPr txBox="1">
            <a:spLocks/>
          </p:cNvSpPr>
          <p:nvPr/>
        </p:nvSpPr>
        <p:spPr>
          <a:xfrm>
            <a:off x="1469413" y="6446160"/>
            <a:ext cx="3775587" cy="262731"/>
          </a:xfrm>
          <a:prstGeom prst="rect">
            <a:avLst/>
          </a:prstGeom>
        </p:spPr>
        <p:txBody>
          <a:bodyPr vert="horz" lIns="0" tIns="0" rIns="0" bIns="0" rtlCol="0">
            <a:noAutofit/>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kern="1200">
                <a:solidFill>
                  <a:schemeClr val="bg1"/>
                </a:solidFill>
                <a:latin typeface="+mn-lt"/>
                <a:ea typeface="+mn-ea"/>
                <a:cs typeface="Arial" panose="020B0604020202020204" pitchFamily="34" charset="0"/>
              </a:defRPr>
            </a:lvl1pPr>
            <a:lvl2pPr marL="511175" indent="-228600" algn="l" defTabSz="914400" rtl="0" eaLnBrk="1" latinLnBrk="0" hangingPunct="1">
              <a:spcBef>
                <a:spcPts val="40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defRPr/>
            </a:pPr>
            <a:r>
              <a:rPr lang="en-US" dirty="0" smtClean="0"/>
              <a:t>March 2018</a:t>
            </a:r>
            <a:endParaRPr lang="en-US" dirty="0" smtClean="0"/>
          </a:p>
          <a:p>
            <a:pPr>
              <a:spcBef>
                <a:spcPts val="0"/>
              </a:spcBef>
            </a:pPr>
            <a:endParaRPr lang="en-US" dirty="0"/>
          </a:p>
        </p:txBody>
      </p:sp>
      <p:grpSp>
        <p:nvGrpSpPr>
          <p:cNvPr id="19" name="Group 18"/>
          <p:cNvGrpSpPr/>
          <p:nvPr/>
        </p:nvGrpSpPr>
        <p:grpSpPr>
          <a:xfrm>
            <a:off x="-88710" y="-20472"/>
            <a:ext cx="9369188" cy="3214048"/>
            <a:chOff x="-88710" y="-20472"/>
            <a:chExt cx="9369188" cy="3214048"/>
          </a:xfrm>
        </p:grpSpPr>
        <p:cxnSp>
          <p:nvCxnSpPr>
            <p:cNvPr id="20" name="Straight Connector 19"/>
            <p:cNvCxnSpPr/>
            <p:nvPr userDrawn="1"/>
          </p:nvCxnSpPr>
          <p:spPr>
            <a:xfrm flipH="1">
              <a:off x="-88710" y="-20472"/>
              <a:ext cx="4947313" cy="114641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317009" y="-6824"/>
              <a:ext cx="7963469" cy="257942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018662" y="-20472"/>
              <a:ext cx="3166281" cy="3214048"/>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Picture 2" descr="\\psf\Dropbox\__FileExchange\__IMP__AJ-RD\_Ashleigh_file_exchange\S+G_AECOM_BrandTraining_2015\01_source_from_Dom\01_template_related\_artwork_exports\AECOM_BlueTitle_Lockup_300-0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145213"/>
            <a:ext cx="17212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802" y="5410199"/>
            <a:ext cx="1371600" cy="1371600"/>
          </a:xfrm>
          <a:prstGeom prst="rect">
            <a:avLst/>
          </a:prstGeom>
        </p:spPr>
      </p:pic>
    </p:spTree>
    <p:extLst>
      <p:ext uri="{BB962C8B-B14F-4D97-AF65-F5344CB8AC3E}">
        <p14:creationId xmlns:p14="http://schemas.microsoft.com/office/powerpoint/2010/main" val="160128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Stakeholder Interviews</a:t>
            </a:r>
            <a:endParaRPr lang="en-US" dirty="0"/>
          </a:p>
        </p:txBody>
      </p:sp>
      <p:pic>
        <p:nvPicPr>
          <p:cNvPr id="7" name="Picture 11" descr="M:\CMC PROPOSAL FILING\2015\2. RFQ, RFP, PRES\TRANSP\RTA\Flooding Resilience Plan for Bus Operations\Graphics\report.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942015837"/>
              </p:ext>
            </p:extLst>
          </p:nvPr>
        </p:nvGraphicFramePr>
        <p:xfrm>
          <a:off x="457200" y="1361298"/>
          <a:ext cx="8229600" cy="5142257"/>
        </p:xfrm>
        <a:graphic>
          <a:graphicData uri="http://schemas.openxmlformats.org/drawingml/2006/table">
            <a:tbl>
              <a:tblPr firstRow="1" firstCol="1" bandRow="1">
                <a:tableStyleId>{5C22544A-7EE6-4342-B048-85BDC9FD1C3A}</a:tableStyleId>
              </a:tblPr>
              <a:tblGrid>
                <a:gridCol w="4083509"/>
                <a:gridCol w="4146091"/>
              </a:tblGrid>
              <a:tr h="121787">
                <a:tc>
                  <a:txBody>
                    <a:bodyPr/>
                    <a:lstStyle/>
                    <a:p>
                      <a:pPr marL="0" marR="0">
                        <a:lnSpc>
                          <a:spcPts val="1200"/>
                        </a:lnSpc>
                        <a:spcBef>
                          <a:spcPts val="0"/>
                        </a:spcBef>
                        <a:spcAft>
                          <a:spcPts val="0"/>
                        </a:spcAft>
                        <a:tabLst>
                          <a:tab pos="180340" algn="l"/>
                        </a:tabLst>
                      </a:pPr>
                      <a:r>
                        <a:rPr lang="en-US" sz="800" kern="900" dirty="0">
                          <a:effectLst/>
                        </a:rPr>
                        <a:t>Organization</a:t>
                      </a:r>
                      <a:endParaRPr lang="en-US" sz="800" kern="900" dirty="0">
                        <a:effectLst/>
                        <a:latin typeface="Arial"/>
                        <a:ea typeface="Arial"/>
                        <a:cs typeface="Times New Roman"/>
                      </a:endParaRPr>
                    </a:p>
                  </a:txBody>
                  <a:tcPr marL="54804" marR="54804" marT="0" marB="0"/>
                </a:tc>
                <a:tc>
                  <a:txBody>
                    <a:bodyPr/>
                    <a:lstStyle/>
                    <a:p>
                      <a:pPr marL="0" marR="0">
                        <a:lnSpc>
                          <a:spcPts val="1200"/>
                        </a:lnSpc>
                        <a:spcBef>
                          <a:spcPts val="0"/>
                        </a:spcBef>
                        <a:spcAft>
                          <a:spcPts val="0"/>
                        </a:spcAft>
                        <a:tabLst>
                          <a:tab pos="180340" algn="l"/>
                        </a:tabLst>
                      </a:pPr>
                      <a:r>
                        <a:rPr lang="en-US" sz="800" kern="900">
                          <a:effectLst/>
                        </a:rPr>
                        <a:t>Contact</a:t>
                      </a:r>
                      <a:endParaRPr lang="en-US" sz="800" kern="900">
                        <a:effectLst/>
                        <a:latin typeface="Arial"/>
                        <a:ea typeface="Arial"/>
                        <a:cs typeface="Times New Roman"/>
                      </a:endParaRPr>
                    </a:p>
                  </a:txBody>
                  <a:tcPr marL="54804" marR="54804" marT="0" marB="0"/>
                </a:tc>
              </a:tr>
              <a:tr h="608934">
                <a:tc>
                  <a:txBody>
                    <a:bodyPr/>
                    <a:lstStyle/>
                    <a:p>
                      <a:pPr marL="0" marR="0">
                        <a:lnSpc>
                          <a:spcPct val="100000"/>
                        </a:lnSpc>
                        <a:spcBef>
                          <a:spcPts val="0"/>
                        </a:spcBef>
                        <a:spcAft>
                          <a:spcPts val="0"/>
                        </a:spcAft>
                        <a:tabLst>
                          <a:tab pos="180340" algn="l"/>
                        </a:tabLst>
                      </a:pPr>
                      <a:r>
                        <a:rPr lang="en-US" sz="900" kern="900" dirty="0">
                          <a:effectLst/>
                        </a:rPr>
                        <a:t>Chicago Department of Transportation (CDOT)</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Joe Alonzo, Transportation Planner</a:t>
                      </a:r>
                    </a:p>
                    <a:p>
                      <a:pPr marL="0" marR="0">
                        <a:lnSpc>
                          <a:spcPct val="100000"/>
                        </a:lnSpc>
                        <a:spcBef>
                          <a:spcPts val="0"/>
                        </a:spcBef>
                        <a:spcAft>
                          <a:spcPts val="0"/>
                        </a:spcAft>
                        <a:tabLst>
                          <a:tab pos="180340" algn="l"/>
                        </a:tabLst>
                      </a:pPr>
                      <a:r>
                        <a:rPr lang="en-US" sz="950" kern="900" dirty="0">
                          <a:effectLst/>
                          <a:latin typeface="+mn-lt"/>
                        </a:rPr>
                        <a:t>Mike Drake, General Superintendent, Division of In-House Construction</a:t>
                      </a:r>
                    </a:p>
                    <a:p>
                      <a:pPr marL="0" marR="0">
                        <a:lnSpc>
                          <a:spcPct val="100000"/>
                        </a:lnSpc>
                        <a:spcBef>
                          <a:spcPts val="0"/>
                        </a:spcBef>
                        <a:spcAft>
                          <a:spcPts val="0"/>
                        </a:spcAft>
                        <a:tabLst>
                          <a:tab pos="180340" algn="l"/>
                        </a:tabLst>
                      </a:pPr>
                      <a:r>
                        <a:rPr lang="en-US" sz="950" kern="900" dirty="0">
                          <a:effectLst/>
                          <a:latin typeface="+mn-lt"/>
                        </a:rPr>
                        <a:t>Tony Rainey, Civil Engineer</a:t>
                      </a:r>
                      <a:endParaRPr lang="en-US" sz="950" kern="900" dirty="0">
                        <a:effectLst/>
                        <a:latin typeface="+mn-lt"/>
                        <a:ea typeface="Arial"/>
                        <a:cs typeface="Times New Roman"/>
                      </a:endParaRPr>
                    </a:p>
                  </a:txBody>
                  <a:tcPr marL="54804" marR="54804" marT="0" marB="0" anchor="ctr"/>
                </a:tc>
              </a:tr>
              <a:tr h="426254">
                <a:tc>
                  <a:txBody>
                    <a:bodyPr/>
                    <a:lstStyle/>
                    <a:p>
                      <a:pPr marL="0" marR="0">
                        <a:lnSpc>
                          <a:spcPct val="100000"/>
                        </a:lnSpc>
                        <a:spcBef>
                          <a:spcPts val="0"/>
                        </a:spcBef>
                        <a:spcAft>
                          <a:spcPts val="0"/>
                        </a:spcAft>
                        <a:tabLst>
                          <a:tab pos="180340" algn="l"/>
                        </a:tabLst>
                      </a:pPr>
                      <a:r>
                        <a:rPr lang="en-US" sz="900" kern="900" dirty="0">
                          <a:effectLst/>
                        </a:rPr>
                        <a:t>Chicago Department of Water Management (CDM)</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Sid </a:t>
                      </a:r>
                      <a:r>
                        <a:rPr lang="en-US" sz="950" kern="900" dirty="0" err="1">
                          <a:effectLst/>
                          <a:latin typeface="+mn-lt"/>
                        </a:rPr>
                        <a:t>Osakada</a:t>
                      </a:r>
                      <a:r>
                        <a:rPr lang="en-US" sz="950" kern="900" dirty="0">
                          <a:effectLst/>
                          <a:latin typeface="+mn-lt"/>
                        </a:rPr>
                        <a:t>, Coordinating Engineer</a:t>
                      </a:r>
                    </a:p>
                    <a:p>
                      <a:pPr marL="0" marR="0">
                        <a:lnSpc>
                          <a:spcPct val="100000"/>
                        </a:lnSpc>
                        <a:spcBef>
                          <a:spcPts val="0"/>
                        </a:spcBef>
                        <a:spcAft>
                          <a:spcPts val="0"/>
                        </a:spcAft>
                        <a:tabLst>
                          <a:tab pos="180340" algn="l"/>
                        </a:tabLst>
                      </a:pPr>
                      <a:r>
                        <a:rPr lang="en-US" sz="950" kern="900" dirty="0" err="1">
                          <a:effectLst/>
                          <a:latin typeface="+mn-lt"/>
                        </a:rPr>
                        <a:t>Anupam</a:t>
                      </a:r>
                      <a:r>
                        <a:rPr lang="en-US" sz="950" kern="900" dirty="0">
                          <a:effectLst/>
                          <a:latin typeface="+mn-lt"/>
                        </a:rPr>
                        <a:t> </a:t>
                      </a:r>
                      <a:r>
                        <a:rPr lang="en-US" sz="950" kern="900" dirty="0" err="1">
                          <a:effectLst/>
                          <a:latin typeface="+mn-lt"/>
                        </a:rPr>
                        <a:t>Verma</a:t>
                      </a:r>
                      <a:r>
                        <a:rPr lang="en-US" sz="950" kern="900" dirty="0">
                          <a:effectLst/>
                          <a:latin typeface="+mn-lt"/>
                        </a:rPr>
                        <a:t>, PE, Managing Engineer - Water Management</a:t>
                      </a:r>
                      <a:endParaRPr lang="en-US" sz="950" kern="900" dirty="0">
                        <a:effectLst/>
                        <a:latin typeface="+mn-lt"/>
                        <a:ea typeface="Arial"/>
                        <a:cs typeface="Times New Roman"/>
                      </a:endParaRPr>
                    </a:p>
                  </a:txBody>
                  <a:tcPr marL="54804" marR="54804" marT="0" marB="0" anchor="ctr"/>
                </a:tc>
              </a:tr>
              <a:tr h="433800">
                <a:tc>
                  <a:txBody>
                    <a:bodyPr/>
                    <a:lstStyle/>
                    <a:p>
                      <a:pPr marL="0" marR="0">
                        <a:lnSpc>
                          <a:spcPct val="100000"/>
                        </a:lnSpc>
                        <a:spcBef>
                          <a:spcPts val="0"/>
                        </a:spcBef>
                        <a:spcAft>
                          <a:spcPts val="0"/>
                        </a:spcAft>
                        <a:tabLst>
                          <a:tab pos="180340" algn="l"/>
                        </a:tabLst>
                      </a:pPr>
                      <a:r>
                        <a:rPr lang="en-US" sz="900" kern="900" dirty="0">
                          <a:effectLst/>
                        </a:rPr>
                        <a:t>Chicago Metropolitan Agency for Planning (CMAP)</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Jason </a:t>
                      </a:r>
                      <a:r>
                        <a:rPr lang="en-US" sz="950" kern="900" dirty="0" err="1">
                          <a:effectLst/>
                          <a:latin typeface="+mn-lt"/>
                        </a:rPr>
                        <a:t>Navota</a:t>
                      </a:r>
                      <a:r>
                        <a:rPr lang="en-US" sz="950" kern="900" dirty="0">
                          <a:effectLst/>
                          <a:latin typeface="+mn-lt"/>
                        </a:rPr>
                        <a:t>, Director</a:t>
                      </a:r>
                    </a:p>
                    <a:p>
                      <a:pPr marL="0" marR="0">
                        <a:lnSpc>
                          <a:spcPct val="100000"/>
                        </a:lnSpc>
                        <a:spcBef>
                          <a:spcPts val="0"/>
                        </a:spcBef>
                        <a:spcAft>
                          <a:spcPts val="0"/>
                        </a:spcAft>
                        <a:tabLst>
                          <a:tab pos="180340" algn="l"/>
                        </a:tabLst>
                      </a:pPr>
                      <a:r>
                        <a:rPr lang="en-US" sz="950" kern="900" dirty="0">
                          <a:effectLst/>
                          <a:latin typeface="+mn-lt"/>
                        </a:rPr>
                        <a:t>Nora Beck, Senior Planner</a:t>
                      </a:r>
                      <a:endParaRPr lang="en-US" sz="950" kern="900" dirty="0">
                        <a:effectLst/>
                        <a:latin typeface="+mn-lt"/>
                        <a:ea typeface="Arial"/>
                        <a:cs typeface="Times New Roman"/>
                      </a:endParaRPr>
                    </a:p>
                  </a:txBody>
                  <a:tcPr marL="54804" marR="54804" marT="0" marB="0" anchor="ctr"/>
                </a:tc>
              </a:tr>
              <a:tr h="548040">
                <a:tc>
                  <a:txBody>
                    <a:bodyPr/>
                    <a:lstStyle/>
                    <a:p>
                      <a:pPr marL="0" marR="0">
                        <a:lnSpc>
                          <a:spcPct val="100000"/>
                        </a:lnSpc>
                        <a:spcBef>
                          <a:spcPts val="0"/>
                        </a:spcBef>
                        <a:spcAft>
                          <a:spcPts val="0"/>
                        </a:spcAft>
                        <a:tabLst>
                          <a:tab pos="180340" algn="l"/>
                        </a:tabLst>
                      </a:pPr>
                      <a:r>
                        <a:rPr lang="en-US" sz="900" kern="900" dirty="0">
                          <a:effectLst/>
                        </a:rPr>
                        <a:t>Chicago Office of Emergency Management and Communications (OEMC)</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Chris Pettineo, Manager of Emergency Management Services</a:t>
                      </a:r>
                    </a:p>
                    <a:p>
                      <a:pPr marL="0" marR="0">
                        <a:lnSpc>
                          <a:spcPct val="100000"/>
                        </a:lnSpc>
                        <a:spcBef>
                          <a:spcPts val="0"/>
                        </a:spcBef>
                        <a:spcAft>
                          <a:spcPts val="0"/>
                        </a:spcAft>
                        <a:tabLst>
                          <a:tab pos="180340" algn="l"/>
                        </a:tabLst>
                      </a:pPr>
                      <a:r>
                        <a:rPr lang="en-US" sz="950" kern="900" dirty="0">
                          <a:effectLst/>
                          <a:latin typeface="+mn-lt"/>
                        </a:rPr>
                        <a:t>Peter Raber, Senior Emergency Management Coordinator</a:t>
                      </a:r>
                      <a:endParaRPr lang="en-US" sz="950" kern="900" dirty="0">
                        <a:effectLst/>
                        <a:latin typeface="+mn-lt"/>
                        <a:ea typeface="Arial"/>
                        <a:cs typeface="Times New Roman"/>
                      </a:endParaRPr>
                    </a:p>
                  </a:txBody>
                  <a:tcPr marL="54804" marR="54804" marT="0" marB="0" anchor="ctr"/>
                </a:tc>
              </a:tr>
              <a:tr h="322817">
                <a:tc>
                  <a:txBody>
                    <a:bodyPr/>
                    <a:lstStyle/>
                    <a:p>
                      <a:pPr marL="0" marR="0">
                        <a:lnSpc>
                          <a:spcPct val="100000"/>
                        </a:lnSpc>
                        <a:spcBef>
                          <a:spcPts val="0"/>
                        </a:spcBef>
                        <a:spcAft>
                          <a:spcPts val="0"/>
                        </a:spcAft>
                        <a:tabLst>
                          <a:tab pos="180340" algn="l"/>
                        </a:tabLst>
                      </a:pPr>
                      <a:r>
                        <a:rPr lang="en-US" sz="900" kern="900" dirty="0">
                          <a:effectLst/>
                        </a:rPr>
                        <a:t>Cook County Department of Transportation and Highways (CCDOTH)</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Maria </a:t>
                      </a:r>
                      <a:r>
                        <a:rPr lang="en-US" sz="950" kern="900" dirty="0" err="1">
                          <a:effectLst/>
                          <a:latin typeface="+mn-lt"/>
                        </a:rPr>
                        <a:t>Choca</a:t>
                      </a:r>
                      <a:r>
                        <a:rPr lang="en-US" sz="950" kern="900" dirty="0">
                          <a:effectLst/>
                          <a:latin typeface="+mn-lt"/>
                        </a:rPr>
                        <a:t>-Urban, Director of Strategic Planning and Policy</a:t>
                      </a:r>
                      <a:endParaRPr lang="en-US" sz="950" kern="900" dirty="0">
                        <a:effectLst/>
                        <a:latin typeface="+mn-lt"/>
                        <a:ea typeface="Arial"/>
                        <a:cs typeface="Times New Roman"/>
                      </a:endParaRPr>
                    </a:p>
                  </a:txBody>
                  <a:tcPr marL="54804" marR="54804" marT="0" marB="0" anchor="ctr"/>
                </a:tc>
              </a:tr>
              <a:tr h="365360">
                <a:tc>
                  <a:txBody>
                    <a:bodyPr/>
                    <a:lstStyle/>
                    <a:p>
                      <a:pPr marL="0" marR="0">
                        <a:lnSpc>
                          <a:spcPct val="100000"/>
                        </a:lnSpc>
                        <a:spcBef>
                          <a:spcPts val="0"/>
                        </a:spcBef>
                        <a:spcAft>
                          <a:spcPts val="0"/>
                        </a:spcAft>
                        <a:tabLst>
                          <a:tab pos="180340" algn="l"/>
                        </a:tabLst>
                      </a:pPr>
                      <a:r>
                        <a:rPr lang="en-US" sz="900" kern="900" dirty="0">
                          <a:effectLst/>
                        </a:rPr>
                        <a:t>Cook County Department of Homeland Security and Emergency Management (CCDHSEM)</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Dana Curtiss, Operations Information Support Manager, Office of the President</a:t>
                      </a:r>
                      <a:endParaRPr lang="en-US" sz="950" kern="900" dirty="0">
                        <a:effectLst/>
                        <a:latin typeface="+mn-lt"/>
                        <a:ea typeface="Arial"/>
                        <a:cs typeface="Times New Roman"/>
                      </a:endParaRPr>
                    </a:p>
                  </a:txBody>
                  <a:tcPr marL="54804" marR="54804" marT="0" marB="0" anchor="ctr"/>
                </a:tc>
              </a:tr>
              <a:tr h="483726">
                <a:tc>
                  <a:txBody>
                    <a:bodyPr/>
                    <a:lstStyle/>
                    <a:p>
                      <a:pPr marL="0" marR="0">
                        <a:lnSpc>
                          <a:spcPct val="100000"/>
                        </a:lnSpc>
                        <a:spcBef>
                          <a:spcPts val="0"/>
                        </a:spcBef>
                        <a:spcAft>
                          <a:spcPts val="0"/>
                        </a:spcAft>
                        <a:tabLst>
                          <a:tab pos="180340" algn="l"/>
                        </a:tabLst>
                      </a:pPr>
                      <a:r>
                        <a:rPr lang="en-US" sz="900" kern="900" dirty="0">
                          <a:effectLst/>
                        </a:rPr>
                        <a:t>DuPage County </a:t>
                      </a:r>
                      <a:r>
                        <a:rPr lang="en-US" sz="900" kern="900" dirty="0" err="1">
                          <a:effectLst/>
                        </a:rPr>
                        <a:t>Stormwater</a:t>
                      </a:r>
                      <a:r>
                        <a:rPr lang="en-US" sz="900" kern="900" dirty="0">
                          <a:effectLst/>
                        </a:rPr>
                        <a:t> Management</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Christine Klepp, Senior Project Engineer, </a:t>
                      </a:r>
                      <a:r>
                        <a:rPr lang="en-US" sz="950" kern="900" dirty="0" err="1">
                          <a:effectLst/>
                          <a:latin typeface="+mn-lt"/>
                        </a:rPr>
                        <a:t>Stormwater</a:t>
                      </a:r>
                      <a:r>
                        <a:rPr lang="en-US" sz="950" kern="900" dirty="0">
                          <a:effectLst/>
                          <a:latin typeface="+mn-lt"/>
                        </a:rPr>
                        <a:t> Management</a:t>
                      </a:r>
                    </a:p>
                    <a:p>
                      <a:pPr marL="0" marR="0">
                        <a:lnSpc>
                          <a:spcPct val="100000"/>
                        </a:lnSpc>
                        <a:spcBef>
                          <a:spcPts val="0"/>
                        </a:spcBef>
                        <a:spcAft>
                          <a:spcPts val="0"/>
                        </a:spcAft>
                        <a:tabLst>
                          <a:tab pos="180340" algn="l"/>
                        </a:tabLst>
                      </a:pPr>
                      <a:r>
                        <a:rPr lang="en-US" sz="950" kern="900" dirty="0">
                          <a:effectLst/>
                          <a:latin typeface="+mn-lt"/>
                        </a:rPr>
                        <a:t>Chris </a:t>
                      </a:r>
                      <a:r>
                        <a:rPr lang="en-US" sz="950" kern="900" dirty="0" err="1">
                          <a:effectLst/>
                          <a:latin typeface="+mn-lt"/>
                        </a:rPr>
                        <a:t>Vonnahme</a:t>
                      </a:r>
                      <a:r>
                        <a:rPr lang="en-US" sz="950" kern="900" dirty="0">
                          <a:effectLst/>
                          <a:latin typeface="+mn-lt"/>
                        </a:rPr>
                        <a:t>, Senior Project Engineer, Dept of </a:t>
                      </a:r>
                      <a:r>
                        <a:rPr lang="en-US" sz="950" kern="900" dirty="0" smtClean="0">
                          <a:effectLst/>
                          <a:latin typeface="+mn-lt"/>
                        </a:rPr>
                        <a:t>Econ. Dev. </a:t>
                      </a:r>
                      <a:r>
                        <a:rPr lang="en-US" sz="950" kern="900" dirty="0">
                          <a:effectLst/>
                          <a:latin typeface="+mn-lt"/>
                        </a:rPr>
                        <a:t>&amp; Planning</a:t>
                      </a:r>
                      <a:endParaRPr lang="en-US" sz="950" kern="900" dirty="0">
                        <a:effectLst/>
                        <a:latin typeface="+mn-lt"/>
                        <a:ea typeface="Arial"/>
                        <a:cs typeface="Times New Roman"/>
                      </a:endParaRPr>
                    </a:p>
                  </a:txBody>
                  <a:tcPr marL="54804" marR="54804" marT="0" marB="0" anchor="ctr"/>
                </a:tc>
              </a:tr>
              <a:tr h="243573">
                <a:tc>
                  <a:txBody>
                    <a:bodyPr/>
                    <a:lstStyle/>
                    <a:p>
                      <a:pPr marL="0" marR="0">
                        <a:lnSpc>
                          <a:spcPct val="100000"/>
                        </a:lnSpc>
                        <a:spcBef>
                          <a:spcPts val="0"/>
                        </a:spcBef>
                        <a:spcAft>
                          <a:spcPts val="0"/>
                        </a:spcAft>
                        <a:tabLst>
                          <a:tab pos="180340" algn="l"/>
                        </a:tabLst>
                      </a:pPr>
                      <a:r>
                        <a:rPr lang="en-US" sz="900" kern="900" dirty="0">
                          <a:effectLst/>
                        </a:rPr>
                        <a:t>DuPage County Department of Transportation (DCDOT)</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John </a:t>
                      </a:r>
                      <a:r>
                        <a:rPr lang="en-US" sz="950" kern="900" dirty="0" err="1">
                          <a:effectLst/>
                          <a:latin typeface="+mn-lt"/>
                        </a:rPr>
                        <a:t>Loper</a:t>
                      </a:r>
                      <a:r>
                        <a:rPr lang="en-US" sz="950" kern="900" dirty="0">
                          <a:effectLst/>
                          <a:latin typeface="+mn-lt"/>
                        </a:rPr>
                        <a:t>, Director of Transportation Planning</a:t>
                      </a:r>
                      <a:endParaRPr lang="en-US" sz="950" kern="900" dirty="0">
                        <a:effectLst/>
                        <a:latin typeface="+mn-lt"/>
                        <a:ea typeface="Arial"/>
                        <a:cs typeface="Times New Roman"/>
                      </a:endParaRPr>
                    </a:p>
                  </a:txBody>
                  <a:tcPr marL="54804" marR="54804" marT="0" marB="0" anchor="ctr"/>
                </a:tc>
              </a:tr>
              <a:tr h="249032">
                <a:tc>
                  <a:txBody>
                    <a:bodyPr/>
                    <a:lstStyle/>
                    <a:p>
                      <a:pPr marL="0" marR="0">
                        <a:lnSpc>
                          <a:spcPct val="100000"/>
                        </a:lnSpc>
                        <a:spcBef>
                          <a:spcPts val="0"/>
                        </a:spcBef>
                        <a:spcAft>
                          <a:spcPts val="0"/>
                        </a:spcAft>
                        <a:tabLst>
                          <a:tab pos="180340" algn="l"/>
                        </a:tabLst>
                      </a:pPr>
                      <a:r>
                        <a:rPr lang="en-US" sz="900" kern="900" dirty="0">
                          <a:effectLst/>
                        </a:rPr>
                        <a:t>Illinois Department of Transportation (IDOT)</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Rick </a:t>
                      </a:r>
                      <a:r>
                        <a:rPr lang="en-US" sz="950" kern="900" dirty="0" err="1">
                          <a:effectLst/>
                          <a:latin typeface="+mn-lt"/>
                        </a:rPr>
                        <a:t>Wojcik</a:t>
                      </a:r>
                      <a:r>
                        <a:rPr lang="en-US" sz="950" kern="900" dirty="0">
                          <a:effectLst/>
                          <a:latin typeface="+mn-lt"/>
                        </a:rPr>
                        <a:t>, IDOT Hydraulics</a:t>
                      </a:r>
                      <a:endParaRPr lang="en-US" sz="950" kern="900" dirty="0">
                        <a:effectLst/>
                        <a:latin typeface="+mn-lt"/>
                        <a:ea typeface="Arial"/>
                        <a:cs typeface="Times New Roman"/>
                      </a:endParaRPr>
                    </a:p>
                  </a:txBody>
                  <a:tcPr marL="54804" marR="54804" marT="0" marB="0" anchor="ctr"/>
                </a:tc>
              </a:tr>
              <a:tr h="465337">
                <a:tc>
                  <a:txBody>
                    <a:bodyPr/>
                    <a:lstStyle/>
                    <a:p>
                      <a:pPr marL="0" marR="0">
                        <a:lnSpc>
                          <a:spcPct val="100000"/>
                        </a:lnSpc>
                        <a:spcBef>
                          <a:spcPts val="0"/>
                        </a:spcBef>
                        <a:spcAft>
                          <a:spcPts val="0"/>
                        </a:spcAft>
                        <a:tabLst>
                          <a:tab pos="180340" algn="l"/>
                        </a:tabLst>
                      </a:pPr>
                      <a:r>
                        <a:rPr lang="en-US" sz="900" kern="900" dirty="0">
                          <a:effectLst/>
                        </a:rPr>
                        <a:t>Metropolitan Water Reclamation District (MWRD)</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Joe </a:t>
                      </a:r>
                      <a:r>
                        <a:rPr lang="en-US" sz="950" kern="900" dirty="0" err="1">
                          <a:effectLst/>
                          <a:latin typeface="+mn-lt"/>
                        </a:rPr>
                        <a:t>Kratzer</a:t>
                      </a:r>
                      <a:r>
                        <a:rPr lang="en-US" sz="950" kern="900" dirty="0">
                          <a:effectLst/>
                          <a:latin typeface="+mn-lt"/>
                        </a:rPr>
                        <a:t>, PE, CFM, Managing Civil Engineer, Engineering </a:t>
                      </a:r>
                      <a:r>
                        <a:rPr lang="en-US" sz="950" kern="900" dirty="0" smtClean="0">
                          <a:effectLst/>
                          <a:latin typeface="+mn-lt"/>
                        </a:rPr>
                        <a:t>Dept/SW </a:t>
                      </a:r>
                      <a:r>
                        <a:rPr lang="en-US" sz="950" kern="900" dirty="0" err="1" smtClean="0">
                          <a:effectLst/>
                          <a:latin typeface="+mn-lt"/>
                        </a:rPr>
                        <a:t>Mgmt</a:t>
                      </a:r>
                      <a:endParaRPr lang="en-US" sz="950" kern="900" dirty="0">
                        <a:effectLst/>
                        <a:latin typeface="+mn-lt"/>
                      </a:endParaRPr>
                    </a:p>
                    <a:p>
                      <a:pPr marL="0" marR="0">
                        <a:lnSpc>
                          <a:spcPct val="100000"/>
                        </a:lnSpc>
                        <a:spcBef>
                          <a:spcPts val="0"/>
                        </a:spcBef>
                        <a:spcAft>
                          <a:spcPts val="0"/>
                        </a:spcAft>
                        <a:tabLst>
                          <a:tab pos="180340" algn="l"/>
                        </a:tabLst>
                      </a:pPr>
                      <a:r>
                        <a:rPr lang="en-US" sz="950" kern="900" dirty="0">
                          <a:effectLst/>
                          <a:latin typeface="+mn-lt"/>
                        </a:rPr>
                        <a:t>Greg Koch, PE, Principal Civil Engineer, Engineering </a:t>
                      </a:r>
                      <a:r>
                        <a:rPr lang="en-US" sz="950" kern="900" dirty="0" smtClean="0">
                          <a:effectLst/>
                          <a:latin typeface="+mn-lt"/>
                        </a:rPr>
                        <a:t>Dept/SW </a:t>
                      </a:r>
                      <a:r>
                        <a:rPr lang="en-US" sz="950" kern="900" dirty="0" err="1" smtClean="0">
                          <a:effectLst/>
                          <a:latin typeface="+mn-lt"/>
                        </a:rPr>
                        <a:t>Mgmt</a:t>
                      </a:r>
                      <a:endParaRPr lang="en-US" sz="950" kern="900" dirty="0">
                        <a:effectLst/>
                        <a:latin typeface="+mn-lt"/>
                        <a:ea typeface="Arial"/>
                        <a:cs typeface="Times New Roman"/>
                      </a:endParaRPr>
                    </a:p>
                  </a:txBody>
                  <a:tcPr marL="54804" marR="54804" marT="0" marB="0" anchor="ctr"/>
                </a:tc>
              </a:tr>
              <a:tr h="396669">
                <a:tc>
                  <a:txBody>
                    <a:bodyPr/>
                    <a:lstStyle/>
                    <a:p>
                      <a:pPr marL="0" marR="0">
                        <a:lnSpc>
                          <a:spcPct val="100000"/>
                        </a:lnSpc>
                        <a:spcBef>
                          <a:spcPts val="0"/>
                        </a:spcBef>
                        <a:spcAft>
                          <a:spcPts val="0"/>
                        </a:spcAft>
                        <a:tabLst>
                          <a:tab pos="180340" algn="l"/>
                        </a:tabLst>
                      </a:pPr>
                      <a:r>
                        <a:rPr lang="en-US" sz="900" kern="900" dirty="0">
                          <a:effectLst/>
                        </a:rPr>
                        <a:t>US Army Corps of Engineers (USACE)</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Sarah </a:t>
                      </a:r>
                      <a:r>
                        <a:rPr lang="en-US" sz="950" kern="900" dirty="0" err="1">
                          <a:effectLst/>
                          <a:latin typeface="+mn-lt"/>
                        </a:rPr>
                        <a:t>Brodcinski</a:t>
                      </a:r>
                      <a:r>
                        <a:rPr lang="en-US" sz="950" kern="900" dirty="0">
                          <a:effectLst/>
                          <a:latin typeface="+mn-lt"/>
                        </a:rPr>
                        <a:t> </a:t>
                      </a:r>
                    </a:p>
                    <a:p>
                      <a:pPr marL="0" marR="0">
                        <a:lnSpc>
                          <a:spcPct val="100000"/>
                        </a:lnSpc>
                        <a:spcBef>
                          <a:spcPts val="0"/>
                        </a:spcBef>
                        <a:spcAft>
                          <a:spcPts val="0"/>
                        </a:spcAft>
                        <a:tabLst>
                          <a:tab pos="180340" algn="l"/>
                        </a:tabLst>
                      </a:pPr>
                      <a:r>
                        <a:rPr lang="en-US" sz="950" kern="900" dirty="0">
                          <a:effectLst/>
                          <a:latin typeface="+mn-lt"/>
                        </a:rPr>
                        <a:t>Sue Davis, Planning Division Chief</a:t>
                      </a:r>
                      <a:endParaRPr lang="en-US" sz="950" kern="900" dirty="0">
                        <a:effectLst/>
                        <a:latin typeface="+mn-lt"/>
                        <a:ea typeface="Arial"/>
                        <a:cs typeface="Times New Roman"/>
                      </a:endParaRPr>
                    </a:p>
                  </a:txBody>
                  <a:tcPr marL="54804" marR="54804" marT="0" marB="0" anchor="ctr"/>
                </a:tc>
              </a:tr>
              <a:tr h="446315">
                <a:tc>
                  <a:txBody>
                    <a:bodyPr/>
                    <a:lstStyle/>
                    <a:p>
                      <a:pPr marL="0" marR="0">
                        <a:lnSpc>
                          <a:spcPct val="100000"/>
                        </a:lnSpc>
                        <a:spcBef>
                          <a:spcPts val="0"/>
                        </a:spcBef>
                        <a:spcAft>
                          <a:spcPts val="0"/>
                        </a:spcAft>
                        <a:tabLst>
                          <a:tab pos="180340" algn="l"/>
                        </a:tabLst>
                      </a:pPr>
                      <a:r>
                        <a:rPr lang="en-US" sz="900" kern="900" dirty="0">
                          <a:effectLst/>
                        </a:rPr>
                        <a:t>Will County Division of Transportation (WCDOT)</a:t>
                      </a:r>
                      <a:endParaRPr lang="en-US" sz="900" kern="900" dirty="0">
                        <a:effectLst/>
                        <a:latin typeface="Arial"/>
                        <a:ea typeface="Arial"/>
                        <a:cs typeface="Times New Roman"/>
                      </a:endParaRPr>
                    </a:p>
                  </a:txBody>
                  <a:tcPr marL="54804" marR="54804" marT="0" marB="0" anchor="ctr"/>
                </a:tc>
                <a:tc>
                  <a:txBody>
                    <a:bodyPr/>
                    <a:lstStyle/>
                    <a:p>
                      <a:pPr marL="0" marR="0">
                        <a:lnSpc>
                          <a:spcPct val="100000"/>
                        </a:lnSpc>
                        <a:spcBef>
                          <a:spcPts val="0"/>
                        </a:spcBef>
                        <a:spcAft>
                          <a:spcPts val="0"/>
                        </a:spcAft>
                        <a:tabLst>
                          <a:tab pos="180340" algn="l"/>
                        </a:tabLst>
                      </a:pPr>
                      <a:r>
                        <a:rPr lang="en-US" sz="950" kern="900" dirty="0">
                          <a:effectLst/>
                          <a:latin typeface="+mn-lt"/>
                        </a:rPr>
                        <a:t>Christina </a:t>
                      </a:r>
                      <a:r>
                        <a:rPr lang="en-US" sz="950" kern="900" dirty="0" err="1">
                          <a:effectLst/>
                          <a:latin typeface="+mn-lt"/>
                        </a:rPr>
                        <a:t>Kupkowski</a:t>
                      </a:r>
                      <a:r>
                        <a:rPr lang="en-US" sz="950" kern="900" dirty="0">
                          <a:effectLst/>
                          <a:latin typeface="+mn-lt"/>
                        </a:rPr>
                        <a:t>, PE, </a:t>
                      </a:r>
                      <a:r>
                        <a:rPr lang="en-US" sz="950" kern="900" dirty="0" smtClean="0">
                          <a:effectLst/>
                          <a:latin typeface="+mn-lt"/>
                        </a:rPr>
                        <a:t>Phase </a:t>
                      </a:r>
                      <a:r>
                        <a:rPr lang="en-US" sz="950" kern="900" dirty="0">
                          <a:effectLst/>
                          <a:latin typeface="+mn-lt"/>
                        </a:rPr>
                        <a:t>I Project Manager</a:t>
                      </a:r>
                    </a:p>
                    <a:p>
                      <a:pPr marL="0" marR="0">
                        <a:lnSpc>
                          <a:spcPct val="100000"/>
                        </a:lnSpc>
                        <a:spcBef>
                          <a:spcPts val="0"/>
                        </a:spcBef>
                        <a:spcAft>
                          <a:spcPts val="0"/>
                        </a:spcAft>
                        <a:tabLst>
                          <a:tab pos="180340" algn="l"/>
                        </a:tabLst>
                      </a:pPr>
                      <a:r>
                        <a:rPr lang="en-US" sz="950" kern="900" dirty="0">
                          <a:effectLst/>
                          <a:latin typeface="+mn-lt"/>
                        </a:rPr>
                        <a:t>Raymond A. </a:t>
                      </a:r>
                      <a:r>
                        <a:rPr lang="en-US" sz="950" kern="900" dirty="0" err="1">
                          <a:effectLst/>
                          <a:latin typeface="+mn-lt"/>
                        </a:rPr>
                        <a:t>Semplinski</a:t>
                      </a:r>
                      <a:r>
                        <a:rPr lang="en-US" sz="950" kern="900" dirty="0">
                          <a:effectLst/>
                          <a:latin typeface="+mn-lt"/>
                        </a:rPr>
                        <a:t>, Maintenance Administrator</a:t>
                      </a:r>
                      <a:endParaRPr lang="en-US" sz="950" kern="900" dirty="0">
                        <a:effectLst/>
                        <a:latin typeface="+mn-lt"/>
                        <a:ea typeface="Arial"/>
                        <a:cs typeface="Times New Roman"/>
                      </a:endParaRPr>
                    </a:p>
                  </a:txBody>
                  <a:tcPr marL="54804" marR="54804" marT="0" marB="0" anchor="ctr"/>
                </a:tc>
              </a:tr>
            </a:tbl>
          </a:graphicData>
        </a:graphic>
      </p:graphicFrame>
    </p:spTree>
    <p:extLst>
      <p:ext uri="{BB962C8B-B14F-4D97-AF65-F5344CB8AC3E}">
        <p14:creationId xmlns:p14="http://schemas.microsoft.com/office/powerpoint/2010/main" val="9351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Stakeholder Interviews</a:t>
            </a:r>
            <a:endParaRPr lang="en-US" dirty="0"/>
          </a:p>
        </p:txBody>
      </p:sp>
      <p:sp>
        <p:nvSpPr>
          <p:cNvPr id="3" name="Content Placeholder 2"/>
          <p:cNvSpPr>
            <a:spLocks noGrp="1"/>
          </p:cNvSpPr>
          <p:nvPr>
            <p:ph idx="1"/>
          </p:nvPr>
        </p:nvSpPr>
        <p:spPr>
          <a:xfrm>
            <a:off x="457200" y="1368869"/>
            <a:ext cx="8229600" cy="4940491"/>
          </a:xfrm>
        </p:spPr>
        <p:txBody>
          <a:bodyPr/>
          <a:lstStyle/>
          <a:p>
            <a:pPr lvl="1"/>
            <a:r>
              <a:rPr lang="en-US" dirty="0" smtClean="0"/>
              <a:t>Inconsistent documentation of actual / historical flood incidents</a:t>
            </a:r>
          </a:p>
          <a:p>
            <a:pPr lvl="2"/>
            <a:r>
              <a:rPr lang="en-US" dirty="0" smtClean="0"/>
              <a:t>Technology / format varies; ownership varies</a:t>
            </a:r>
          </a:p>
          <a:p>
            <a:pPr lvl="2"/>
            <a:r>
              <a:rPr lang="en-US" dirty="0" smtClean="0"/>
              <a:t>Datasets dependent upon what others report, not a regular sampling / survey</a:t>
            </a:r>
          </a:p>
          <a:p>
            <a:pPr lvl="2"/>
            <a:r>
              <a:rPr lang="en-US" dirty="0" smtClean="0"/>
              <a:t>Timeframes also dependent on what is reported</a:t>
            </a:r>
          </a:p>
          <a:p>
            <a:pPr lvl="1"/>
            <a:r>
              <a:rPr lang="en-US" dirty="0" smtClean="0"/>
              <a:t>Flooding has different root causes</a:t>
            </a:r>
          </a:p>
          <a:p>
            <a:pPr lvl="2"/>
            <a:r>
              <a:rPr lang="en-US" dirty="0" smtClean="0"/>
              <a:t>Urban </a:t>
            </a:r>
            <a:r>
              <a:rPr lang="en-US" dirty="0"/>
              <a:t>flooding </a:t>
            </a:r>
            <a:r>
              <a:rPr lang="en-US" dirty="0" smtClean="0"/>
              <a:t>not predicted by location </a:t>
            </a:r>
            <a:r>
              <a:rPr lang="en-US" dirty="0"/>
              <a:t>relative to floodplains and </a:t>
            </a:r>
            <a:r>
              <a:rPr lang="en-US" dirty="0" smtClean="0"/>
              <a:t>floodways </a:t>
            </a:r>
            <a:endParaRPr lang="en-US" dirty="0"/>
          </a:p>
          <a:p>
            <a:pPr lvl="1"/>
            <a:r>
              <a:rPr lang="en-US" dirty="0" smtClean="0"/>
              <a:t>Lots of activity across the region</a:t>
            </a:r>
          </a:p>
          <a:p>
            <a:pPr lvl="2"/>
            <a:r>
              <a:rPr lang="en-US" dirty="0" smtClean="0"/>
              <a:t>Active </a:t>
            </a:r>
            <a:r>
              <a:rPr lang="en-US" dirty="0" err="1" smtClean="0"/>
              <a:t>stormwater</a:t>
            </a:r>
            <a:r>
              <a:rPr lang="en-US" dirty="0" smtClean="0"/>
              <a:t> management projects in process – changing the boundaries of flood risk areas</a:t>
            </a:r>
          </a:p>
          <a:p>
            <a:pPr lvl="2"/>
            <a:r>
              <a:rPr lang="en-US" dirty="0" smtClean="0"/>
              <a:t>Need to keep open communication</a:t>
            </a:r>
            <a:endParaRPr lang="en-US" dirty="0"/>
          </a:p>
          <a:p>
            <a:pPr lvl="2"/>
            <a:r>
              <a:rPr lang="en-US" dirty="0" smtClean="0"/>
              <a:t>Wide-area </a:t>
            </a:r>
            <a:r>
              <a:rPr lang="en-US" dirty="0" err="1"/>
              <a:t>stormwater</a:t>
            </a:r>
            <a:r>
              <a:rPr lang="en-US" dirty="0"/>
              <a:t> management programs and </a:t>
            </a:r>
            <a:r>
              <a:rPr lang="en-US" dirty="0" smtClean="0"/>
              <a:t>plans</a:t>
            </a:r>
          </a:p>
          <a:p>
            <a:pPr lvl="3"/>
            <a:r>
              <a:rPr lang="en-US" dirty="0"/>
              <a:t>FEMA-compliant All-Hazard Mitigation Plans or Natural Hazard Mitigation Plans </a:t>
            </a:r>
            <a:endParaRPr lang="en-US" dirty="0" smtClean="0"/>
          </a:p>
          <a:p>
            <a:pPr lvl="3"/>
            <a:r>
              <a:rPr lang="en-US" dirty="0"/>
              <a:t>Focus area in CMAP’s ON TO 2050</a:t>
            </a:r>
          </a:p>
          <a:p>
            <a:pPr lvl="2"/>
            <a:r>
              <a:rPr lang="en-US" dirty="0" smtClean="0"/>
              <a:t>Forecasting &amp; application innovations</a:t>
            </a:r>
          </a:p>
        </p:txBody>
      </p:sp>
      <p:pic>
        <p:nvPicPr>
          <p:cNvPr id="6" name="Picture 11" descr="M:\CMC PROPOSAL FILING\2015\2. RFQ, RFP, PRES\TRANSP\RTA\Flooding Resilience Plan for Bus Operations\Graphics\report.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9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Scenarios for identifying routes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31272424"/>
              </p:ext>
            </p:extLst>
          </p:nvPr>
        </p:nvGraphicFramePr>
        <p:xfrm>
          <a:off x="457200" y="1368425"/>
          <a:ext cx="8458200" cy="5353866"/>
        </p:xfrm>
        <a:graphic>
          <a:graphicData uri="http://schemas.openxmlformats.org/drawingml/2006/table">
            <a:tbl>
              <a:tblPr firstRow="1" bandRow="1">
                <a:tableStyleId>{5C22544A-7EE6-4342-B048-85BDC9FD1C3A}</a:tableStyleId>
              </a:tblPr>
              <a:tblGrid>
                <a:gridCol w="4229100"/>
                <a:gridCol w="4229100"/>
              </a:tblGrid>
              <a:tr h="264432">
                <a:tc>
                  <a:txBody>
                    <a:bodyPr/>
                    <a:lstStyle/>
                    <a:p>
                      <a:r>
                        <a:rPr lang="en-US" sz="1200" dirty="0" smtClean="0"/>
                        <a:t>Pace</a:t>
                      </a:r>
                      <a:endParaRPr lang="en-US" sz="1200" dirty="0"/>
                    </a:p>
                  </a:txBody>
                  <a:tcPr/>
                </a:tc>
                <a:tc>
                  <a:txBody>
                    <a:bodyPr/>
                    <a:lstStyle/>
                    <a:p>
                      <a:r>
                        <a:rPr lang="en-US" sz="1200" dirty="0" smtClean="0"/>
                        <a:t>CTA</a:t>
                      </a:r>
                      <a:endParaRPr lang="en-US" sz="1200" dirty="0"/>
                    </a:p>
                  </a:txBody>
                  <a:tcPr/>
                </a:tc>
              </a:tr>
              <a:tr h="267335">
                <a:tc gridSpan="2">
                  <a:txBody>
                    <a:bodyPr/>
                    <a:lstStyle/>
                    <a:p>
                      <a:r>
                        <a:rPr lang="en-US" sz="1000" b="1" u="none" kern="1200" dirty="0" smtClean="0">
                          <a:solidFill>
                            <a:schemeClr val="dk1"/>
                          </a:solidFill>
                          <a:effectLst/>
                          <a:latin typeface="+mn-lt"/>
                          <a:ea typeface="+mn-ea"/>
                          <a:cs typeface="+mn-cs"/>
                        </a:rPr>
                        <a:t>Scenario A - Routes with reported flooding </a:t>
                      </a:r>
                      <a:r>
                        <a:rPr lang="en-US" sz="1000" b="1" i="1" u="none" kern="1200" dirty="0" smtClean="0">
                          <a:solidFill>
                            <a:schemeClr val="dk1"/>
                          </a:solidFill>
                          <a:effectLst/>
                          <a:latin typeface="+mn-lt"/>
                          <a:ea typeface="+mn-ea"/>
                          <a:cs typeface="+mn-cs"/>
                        </a:rPr>
                        <a:t>and</a:t>
                      </a:r>
                      <a:r>
                        <a:rPr lang="en-US" sz="1000" b="1" u="none" kern="1200" dirty="0" smtClean="0">
                          <a:solidFill>
                            <a:schemeClr val="dk1"/>
                          </a:solidFill>
                          <a:effectLst/>
                          <a:latin typeface="+mn-lt"/>
                          <a:ea typeface="+mn-ea"/>
                          <a:cs typeface="+mn-cs"/>
                        </a:rPr>
                        <a:t> located in flood zones, sorted by ridership</a:t>
                      </a:r>
                      <a:endParaRPr lang="en-US" sz="1000" u="none" dirty="0"/>
                    </a:p>
                  </a:txBody>
                  <a:tcPr/>
                </a:tc>
                <a:tc hMerge="1">
                  <a:txBody>
                    <a:bodyPr/>
                    <a:lstStyle/>
                    <a:p>
                      <a:endParaRPr lang="en-US" sz="1000" dirty="0"/>
                    </a:p>
                  </a:txBody>
                  <a:tcPr/>
                </a:tc>
              </a:tr>
              <a:tr h="370840">
                <a:tc>
                  <a:txBody>
                    <a:bodyPr/>
                    <a:lstStyle/>
                    <a:p>
                      <a:pPr marL="0" lvl="1" indent="0"/>
                      <a:r>
                        <a:rPr lang="en-US" sz="950" kern="1200" dirty="0" smtClean="0">
                          <a:solidFill>
                            <a:schemeClr val="dk1"/>
                          </a:solidFill>
                          <a:effectLst/>
                          <a:latin typeface="+mn-lt"/>
                          <a:ea typeface="+mn-ea"/>
                          <a:cs typeface="+mn-cs"/>
                        </a:rPr>
                        <a:t>Only routes with flooding noted by Pace</a:t>
                      </a:r>
                    </a:p>
                    <a:p>
                      <a:r>
                        <a:rPr lang="en-US" sz="950" kern="1200" dirty="0" smtClean="0">
                          <a:solidFill>
                            <a:schemeClr val="dk1"/>
                          </a:solidFill>
                          <a:effectLst/>
                          <a:latin typeface="+mn-lt"/>
                          <a:ea typeface="+mn-ea"/>
                          <a:cs typeface="+mn-cs"/>
                        </a:rPr>
                        <a:t>Routes then sorted by number of flood zones they traverse, and then by average monthly weekday ridership</a:t>
                      </a:r>
                      <a:endParaRPr lang="en-US" sz="950" dirty="0"/>
                    </a:p>
                  </a:txBody>
                  <a:tcPr/>
                </a:tc>
                <a:tc>
                  <a:txBody>
                    <a:bodyPr/>
                    <a:lstStyle/>
                    <a:p>
                      <a:r>
                        <a:rPr lang="en-US" sz="950" dirty="0" smtClean="0"/>
                        <a:t>Only routes with flooding incidents recorded by CTA</a:t>
                      </a:r>
                    </a:p>
                    <a:p>
                      <a:r>
                        <a:rPr lang="en-US" sz="950" dirty="0" smtClean="0"/>
                        <a:t>Routes then sorted by number of recorded flood incidents they intersect, number of flood zones they traverse, and then by average daily weekday ridership</a:t>
                      </a:r>
                    </a:p>
                  </a:txBody>
                  <a:tcPr/>
                </a:tc>
              </a:tr>
              <a:tr h="270722">
                <a:tc gridSpan="2">
                  <a:txBody>
                    <a:bodyPr/>
                    <a:lstStyle/>
                    <a:p>
                      <a:pPr marL="0" algn="l" defTabSz="914400" rtl="0" eaLnBrk="1" latinLnBrk="0" hangingPunct="1"/>
                      <a:r>
                        <a:rPr lang="en-US" sz="1000" b="1" u="none" kern="1200" dirty="0" smtClean="0">
                          <a:solidFill>
                            <a:schemeClr val="dk1"/>
                          </a:solidFill>
                          <a:effectLst/>
                          <a:latin typeface="+mn-lt"/>
                          <a:ea typeface="+mn-ea"/>
                          <a:cs typeface="+mn-cs"/>
                        </a:rPr>
                        <a:t>Scenario B - Routes with reported flooding, sorted by ridership</a:t>
                      </a:r>
                      <a:endParaRPr lang="en-US" sz="1000" b="1" u="none" kern="1200" dirty="0">
                        <a:solidFill>
                          <a:schemeClr val="dk1"/>
                        </a:solidFill>
                        <a:effectLst/>
                        <a:latin typeface="+mn-lt"/>
                        <a:ea typeface="+mn-ea"/>
                        <a:cs typeface="+mn-cs"/>
                      </a:endParaRPr>
                    </a:p>
                  </a:txBody>
                  <a:tcPr/>
                </a:tc>
                <a:tc hMerge="1">
                  <a:txBody>
                    <a:bodyPr/>
                    <a:lstStyle/>
                    <a:p>
                      <a:endParaRPr lang="en-US" sz="1000" dirty="0"/>
                    </a:p>
                  </a:txBody>
                  <a:tcPr/>
                </a:tc>
              </a:tr>
              <a:tr h="370840">
                <a:tc>
                  <a:txBody>
                    <a:bodyPr/>
                    <a:lstStyle/>
                    <a:p>
                      <a:pPr marL="0" lvl="1" algn="l" defTabSz="914400" rtl="0" eaLnBrk="1" latinLnBrk="0" hangingPunct="1"/>
                      <a:r>
                        <a:rPr lang="en-US" sz="950" kern="1200" dirty="0" smtClean="0">
                          <a:solidFill>
                            <a:schemeClr val="dk1"/>
                          </a:solidFill>
                          <a:latin typeface="+mn-lt"/>
                          <a:ea typeface="+mn-ea"/>
                          <a:cs typeface="+mn-cs"/>
                        </a:rPr>
                        <a:t>Only routes with flooding noted by Pace</a:t>
                      </a:r>
                    </a:p>
                    <a:p>
                      <a:pPr marL="0" algn="l" defTabSz="914400" rtl="0" eaLnBrk="1" latinLnBrk="0" hangingPunct="1"/>
                      <a:r>
                        <a:rPr lang="en-US" sz="950" kern="1200" dirty="0" smtClean="0">
                          <a:solidFill>
                            <a:schemeClr val="dk1"/>
                          </a:solidFill>
                          <a:latin typeface="+mn-lt"/>
                          <a:ea typeface="+mn-ea"/>
                          <a:cs typeface="+mn-cs"/>
                        </a:rPr>
                        <a:t>Routes then sorted by average monthly weekday ridership</a:t>
                      </a:r>
                      <a:endParaRPr lang="en-US" sz="950" kern="1200" dirty="0">
                        <a:solidFill>
                          <a:schemeClr val="dk1"/>
                        </a:solidFill>
                        <a:latin typeface="+mn-lt"/>
                        <a:ea typeface="+mn-ea"/>
                        <a:cs typeface="+mn-cs"/>
                      </a:endParaRPr>
                    </a:p>
                  </a:txBody>
                  <a:tcPr/>
                </a:tc>
                <a:tc>
                  <a:txBody>
                    <a:bodyPr/>
                    <a:lstStyle/>
                    <a:p>
                      <a:pPr marL="0" lvl="1" algn="l" defTabSz="914400" rtl="0" eaLnBrk="1" latinLnBrk="0" hangingPunct="1"/>
                      <a:r>
                        <a:rPr lang="en-US" sz="950" kern="1200" dirty="0" smtClean="0">
                          <a:solidFill>
                            <a:schemeClr val="dk1"/>
                          </a:solidFill>
                          <a:latin typeface="+mn-lt"/>
                          <a:ea typeface="+mn-ea"/>
                          <a:cs typeface="+mn-cs"/>
                        </a:rPr>
                        <a:t>Only routes with flooding incidents recorded by CTA</a:t>
                      </a:r>
                    </a:p>
                    <a:p>
                      <a:pPr marL="0" algn="l" defTabSz="914400" rtl="0" eaLnBrk="1" latinLnBrk="0" hangingPunct="1"/>
                      <a:r>
                        <a:rPr lang="en-US" sz="950" kern="1200" dirty="0" smtClean="0">
                          <a:solidFill>
                            <a:schemeClr val="dk1"/>
                          </a:solidFill>
                          <a:latin typeface="+mn-lt"/>
                          <a:ea typeface="+mn-ea"/>
                          <a:cs typeface="+mn-cs"/>
                        </a:rPr>
                        <a:t>Routes then sorted by number of recorded flood incidents they intersect, and then by average daily weekday ridership</a:t>
                      </a:r>
                      <a:endParaRPr lang="en-US" sz="950" kern="1200" dirty="0">
                        <a:solidFill>
                          <a:schemeClr val="dk1"/>
                        </a:solidFill>
                        <a:latin typeface="+mn-lt"/>
                        <a:ea typeface="+mn-ea"/>
                        <a:cs typeface="+mn-cs"/>
                      </a:endParaRPr>
                    </a:p>
                  </a:txBody>
                  <a:tcPr/>
                </a:tc>
              </a:tr>
              <a:tr h="274108">
                <a:tc gridSpan="2">
                  <a:txBody>
                    <a:bodyPr/>
                    <a:lstStyle/>
                    <a:p>
                      <a:r>
                        <a:rPr lang="en-US" sz="1000" b="1" dirty="0" smtClean="0"/>
                        <a:t>Scenario C - Routes in flood zones, sorted by ridership</a:t>
                      </a:r>
                    </a:p>
                  </a:txBody>
                  <a:tcPr/>
                </a:tc>
                <a:tc hMerge="1">
                  <a:txBody>
                    <a:bodyPr/>
                    <a:lstStyle/>
                    <a:p>
                      <a:endParaRPr lang="en-US" sz="1000" dirty="0"/>
                    </a:p>
                  </a:txBody>
                  <a:tcPr/>
                </a:tc>
              </a:tr>
              <a:tr h="370840">
                <a:tc>
                  <a:txBody>
                    <a:bodyPr/>
                    <a:lstStyle/>
                    <a:p>
                      <a:r>
                        <a:rPr lang="en-US" sz="950" dirty="0" smtClean="0"/>
                        <a:t>Only routes that traverse flood zones</a:t>
                      </a:r>
                    </a:p>
                    <a:p>
                      <a:r>
                        <a:rPr lang="en-US" sz="950" dirty="0" smtClean="0"/>
                        <a:t>Routes then sorted by number of flood zones they traverse, then by average monthly weekday ridership</a:t>
                      </a:r>
                    </a:p>
                  </a:txBody>
                  <a:tcPr/>
                </a:tc>
                <a:tc>
                  <a:txBody>
                    <a:bodyPr/>
                    <a:lstStyle/>
                    <a:p>
                      <a:r>
                        <a:rPr lang="en-US" sz="950" dirty="0" smtClean="0"/>
                        <a:t>Only routes that traverse flood zones </a:t>
                      </a:r>
                    </a:p>
                    <a:p>
                      <a:r>
                        <a:rPr lang="en-US" sz="950" dirty="0" smtClean="0"/>
                        <a:t>Routes then sorted by number of flood zones they traverse, then by average daily weekday ridership</a:t>
                      </a:r>
                    </a:p>
                  </a:txBody>
                  <a:tcPr/>
                </a:tc>
              </a:tr>
              <a:tr h="277495">
                <a:tc gridSpan="2">
                  <a:txBody>
                    <a:bodyPr/>
                    <a:lstStyle/>
                    <a:p>
                      <a:r>
                        <a:rPr lang="en-US" sz="1000" b="1" dirty="0" smtClean="0"/>
                        <a:t>Scenario D - Routes with reported flooding or located in flood zones, sorted by ridership</a:t>
                      </a:r>
                    </a:p>
                  </a:txBody>
                  <a:tcPr/>
                </a:tc>
                <a:tc hMerge="1">
                  <a:txBody>
                    <a:bodyPr/>
                    <a:lstStyle/>
                    <a:p>
                      <a:endParaRPr lang="en-US" sz="1000" dirty="0"/>
                    </a:p>
                  </a:txBody>
                  <a:tcPr/>
                </a:tc>
              </a:tr>
              <a:tr h="370840">
                <a:tc>
                  <a:txBody>
                    <a:bodyPr/>
                    <a:lstStyle/>
                    <a:p>
                      <a:r>
                        <a:rPr lang="en-US" sz="950" dirty="0" smtClean="0"/>
                        <a:t>Only routes with flooding noted by Pace or that traverse flood zones</a:t>
                      </a:r>
                    </a:p>
                    <a:p>
                      <a:r>
                        <a:rPr lang="en-US" sz="950" dirty="0" smtClean="0"/>
                        <a:t>Routes then sorted by average monthly weekday ridership</a:t>
                      </a:r>
                    </a:p>
                  </a:txBody>
                  <a:tcPr>
                    <a:lnB w="12700" cap="flat" cmpd="sng" algn="ctr">
                      <a:noFill/>
                      <a:prstDash val="solid"/>
                      <a:round/>
                      <a:headEnd type="none" w="med" len="med"/>
                      <a:tailEnd type="none" w="med" len="med"/>
                    </a:lnB>
                  </a:tcPr>
                </a:tc>
                <a:tc>
                  <a:txBody>
                    <a:bodyPr/>
                    <a:lstStyle/>
                    <a:p>
                      <a:r>
                        <a:rPr lang="en-US" sz="950" dirty="0" smtClean="0"/>
                        <a:t>Only routes with flooding incidents recorded by CTA or that traverse flood zones</a:t>
                      </a:r>
                    </a:p>
                    <a:p>
                      <a:r>
                        <a:rPr lang="en-US" sz="950" dirty="0" smtClean="0"/>
                        <a:t>Routes then sorted by average daily weekday ridership</a:t>
                      </a:r>
                    </a:p>
                  </a:txBody>
                  <a:tcPr>
                    <a:lnB w="12700" cap="flat" cmpd="sng" algn="ctr">
                      <a:noFill/>
                      <a:prstDash val="solid"/>
                      <a:round/>
                      <a:headEnd type="none" w="med" len="med"/>
                      <a:tailEnd type="none" w="med" len="med"/>
                    </a:lnB>
                  </a:tcPr>
                </a:tc>
              </a:tr>
              <a:tr h="280882">
                <a:tc gridSpan="2">
                  <a:txBody>
                    <a:bodyPr/>
                    <a:lstStyle/>
                    <a:p>
                      <a:r>
                        <a:rPr lang="en-US" sz="1000" b="1" dirty="0" smtClean="0"/>
                        <a:t>Scenario E - Routes with reported flooding, sorted by system connectivity and ridership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0" dirty="0"/>
                    </a:p>
                  </a:txBody>
                  <a:tcPr/>
                </a:tc>
              </a:tr>
              <a:tr h="370840">
                <a:tc>
                  <a:txBody>
                    <a:bodyPr/>
                    <a:lstStyle/>
                    <a:p>
                      <a:r>
                        <a:rPr lang="en-US" sz="950" dirty="0" smtClean="0"/>
                        <a:t>Only routes with flooding noted by Pace</a:t>
                      </a:r>
                    </a:p>
                    <a:p>
                      <a:r>
                        <a:rPr lang="en-US" sz="950" dirty="0" smtClean="0"/>
                        <a:t>Routes then sorted by number the number of connections they have with CTA rail or Metra rail stations, then by average monthly weekday ridership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50" dirty="0" smtClean="0"/>
                        <a:t>Only routes with flooding incidents recorded by CTA</a:t>
                      </a:r>
                    </a:p>
                    <a:p>
                      <a:r>
                        <a:rPr lang="en-US" sz="950" dirty="0" smtClean="0"/>
                        <a:t>Routes then sorted by number the number of connections they have with CTA rail or Metra rail stations, then by average daily weekday ridership</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r>
              <a:tr h="264764">
                <a:tc gridSpan="2">
                  <a:txBody>
                    <a:bodyPr/>
                    <a:lstStyle/>
                    <a:p>
                      <a:r>
                        <a:rPr lang="en-US" sz="1000" b="1" dirty="0" smtClean="0"/>
                        <a:t>Scenario F</a:t>
                      </a:r>
                      <a:r>
                        <a:rPr lang="en-US" sz="1000" b="1" baseline="0" dirty="0" smtClean="0"/>
                        <a:t> – Trunk Service Routes</a:t>
                      </a:r>
                      <a:endParaRPr lang="en-US" sz="10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sz="1000" dirty="0" smtClean="0"/>
                    </a:p>
                  </a:txBody>
                  <a:tcPr>
                    <a:lnR w="12700" cap="flat" cmpd="sng" algn="ctr">
                      <a:solidFill>
                        <a:schemeClr val="tx1"/>
                      </a:solidFill>
                      <a:prstDash val="solid"/>
                      <a:round/>
                      <a:headEnd type="none" w="med" len="med"/>
                      <a:tailEnd type="none" w="med" len="med"/>
                    </a:lnR>
                  </a:tcPr>
                </a:tc>
              </a:tr>
              <a:tr h="370840">
                <a:tc>
                  <a:txBody>
                    <a:bodyPr/>
                    <a:lstStyle/>
                    <a:p>
                      <a:r>
                        <a:rPr lang="en-US" sz="950" dirty="0" smtClean="0"/>
                        <a:t>N/A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algn="l" defTabSz="914400" rtl="0" eaLnBrk="1" latinLnBrk="0" hangingPunct="1"/>
                      <a:r>
                        <a:rPr lang="en-US" sz="950" kern="1200" dirty="0" smtClean="0">
                          <a:solidFill>
                            <a:schemeClr val="dk1"/>
                          </a:solidFill>
                          <a:latin typeface="+mn-lt"/>
                          <a:ea typeface="+mn-ea"/>
                          <a:cs typeface="+mn-cs"/>
                        </a:rPr>
                        <a:t>“Workhorses” of the CTA network, moving large volumes of passengers across the city and making vital connections between transit modes, as well as connecting residential communities to central business district and other employment centers.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Picture 11" descr="M:\CMC PROPOSAL FILING\2015\2. RFQ, RFP, PRES\TRANSP\RTA\Flooding Resilience Plan for Bus Operations\Graphics\report.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4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Scenarios </a:t>
            </a:r>
            <a:r>
              <a:rPr lang="en-US" dirty="0"/>
              <a:t>for identifying routes</a:t>
            </a:r>
          </a:p>
        </p:txBody>
      </p:sp>
      <p:sp>
        <p:nvSpPr>
          <p:cNvPr id="6" name="Content Placeholder 2"/>
          <p:cNvSpPr txBox="1">
            <a:spLocks/>
          </p:cNvSpPr>
          <p:nvPr/>
        </p:nvSpPr>
        <p:spPr>
          <a:xfrm>
            <a:off x="6115050" y="928720"/>
            <a:ext cx="2505075" cy="349218"/>
          </a:xfrm>
          <a:prstGeom prst="rect">
            <a:avLst/>
          </a:prstGeom>
        </p:spPr>
        <p:txBody>
          <a:bodyPr vert="horz" lIns="0" tIns="0" rIns="0" bIns="0" rtlCol="0">
            <a:noAutofit/>
          </a:bodyPr>
          <a:lstStyle>
            <a:lvl1pPr marL="231775" indent="-231775" algn="l" defTabSz="914400" rtl="0" eaLnBrk="1" latinLnBrk="0" hangingPunct="1">
              <a:spcBef>
                <a:spcPts val="18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35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i="1" dirty="0" smtClean="0">
                <a:solidFill>
                  <a:schemeClr val="accent2"/>
                </a:solidFill>
              </a:rPr>
              <a:t>CTA Scenario F</a:t>
            </a:r>
          </a:p>
          <a:p>
            <a:pPr marL="0" indent="0" algn="r">
              <a:buFont typeface="Arial" pitchFamily="34" charset="0"/>
              <a:buNone/>
            </a:pPr>
            <a:endParaRPr lang="en-US" i="1" dirty="0">
              <a:solidFill>
                <a:schemeClr val="accent2"/>
              </a:solidFill>
            </a:endParaRPr>
          </a:p>
        </p:txBody>
      </p:sp>
      <p:pic>
        <p:nvPicPr>
          <p:cNvPr id="7" name="Picture 11" descr="M:\CMC PROPOSAL FILING\2015\2. RFQ, RFP, PRES\TRANSP\RTA\Flooding Resilience Plan for Bus Operations\Graphics\report.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6453" y="1928814"/>
            <a:ext cx="8769096" cy="2038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21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Scenarios </a:t>
            </a:r>
            <a:r>
              <a:rPr lang="en-US" dirty="0"/>
              <a:t>for identifying routes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4195" y="1937655"/>
            <a:ext cx="8766626" cy="328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6115050" y="928720"/>
            <a:ext cx="2505075" cy="349218"/>
          </a:xfrm>
          <a:prstGeom prst="rect">
            <a:avLst/>
          </a:prstGeom>
        </p:spPr>
        <p:txBody>
          <a:bodyPr vert="horz" lIns="0" tIns="0" rIns="0" bIns="0" rtlCol="0">
            <a:noAutofit/>
          </a:bodyPr>
          <a:lstStyle>
            <a:lvl1pPr marL="231775" indent="-231775" algn="l" defTabSz="914400" rtl="0" eaLnBrk="1" latinLnBrk="0" hangingPunct="1">
              <a:spcBef>
                <a:spcPts val="1800"/>
              </a:spcBef>
              <a:buFont typeface="Arial" pitchFamily="34" charset="0"/>
              <a:buChar char="–"/>
              <a:defRPr sz="24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350"/>
              </a:spcBef>
              <a:buFont typeface="Arial" pitchFamily="34" charset="0"/>
              <a:buChar char="•"/>
              <a:defRPr sz="20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i="1" dirty="0" smtClean="0">
                <a:solidFill>
                  <a:schemeClr val="accent2"/>
                </a:solidFill>
              </a:rPr>
              <a:t>Pace Scenario E</a:t>
            </a:r>
          </a:p>
          <a:p>
            <a:pPr marL="0" indent="0" algn="r">
              <a:buFont typeface="Arial" pitchFamily="34" charset="0"/>
              <a:buNone/>
            </a:pPr>
            <a:endParaRPr lang="en-US" i="1" dirty="0">
              <a:solidFill>
                <a:schemeClr val="accent2"/>
              </a:solidFill>
            </a:endParaRPr>
          </a:p>
        </p:txBody>
      </p:sp>
      <p:pic>
        <p:nvPicPr>
          <p:cNvPr id="7" name="Picture 11" descr="M:\CMC PROPOSAL FILING\2015\2. RFQ, RFP, PRES\TRANSP\RTA\Flooding Resilience Plan for Bus Operations\Graphics\report.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8378"/>
            <a:ext cx="568125" cy="6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53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GENTA Slide Set">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2.xml><?xml version="1.0" encoding="utf-8"?>
<a:theme xmlns:a="http://schemas.openxmlformats.org/drawingml/2006/main" name="ORANGE Slide Set">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3.xml><?xml version="1.0" encoding="utf-8"?>
<a:theme xmlns:a="http://schemas.openxmlformats.org/drawingml/2006/main" name="TEMPLATE_PRESENTATION_ENV_BLUE">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4.xml><?xml version="1.0" encoding="utf-8"?>
<a:theme xmlns:a="http://schemas.openxmlformats.org/drawingml/2006/main" name="AECOM_4-3_ARIAL_2015-1016_17h00">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5.xml><?xml version="1.0" encoding="utf-8"?>
<a:theme xmlns:a="http://schemas.openxmlformats.org/drawingml/2006/main" name="GRAY Slide Set">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6.xml><?xml version="1.0" encoding="utf-8"?>
<a:theme xmlns:a="http://schemas.openxmlformats.org/drawingml/2006/main" name="GREEN Slide Set">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894FA6D7680948891492A2BDC3F033" ma:contentTypeVersion="0" ma:contentTypeDescription="Create a new document." ma:contentTypeScope="" ma:versionID="5247532fe38fa7a837869cc08370c54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39356-CFF9-41B9-B436-293FB287467C}">
  <ds:schemaRefs>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68BCCF93-AE5A-494D-B9E9-715B4141DF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D0A9B05-4216-41C0-B845-8BB8978F07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2279</TotalTime>
  <Words>5521</Words>
  <Application>Microsoft Office PowerPoint</Application>
  <PresentationFormat>On-screen Show (4:3)</PresentationFormat>
  <Paragraphs>1818</Paragraphs>
  <Slides>48</Slides>
  <Notes>44</Notes>
  <HiddenSlides>0</HiddenSlides>
  <MMClips>0</MMClip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MAGENTA Slide Set</vt:lpstr>
      <vt:lpstr>ORANGE Slide Set</vt:lpstr>
      <vt:lpstr>TEMPLATE_PRESENTATION_ENV_BLUE</vt:lpstr>
      <vt:lpstr>AECOM_4-3_ARIAL_2015-1016_17h00</vt:lpstr>
      <vt:lpstr>GRAY Slide Set</vt:lpstr>
      <vt:lpstr>GREEN Slide Set</vt:lpstr>
      <vt:lpstr>PowerPoint Presentation</vt:lpstr>
      <vt:lpstr>  Project Scope</vt:lpstr>
      <vt:lpstr>current risks and areas of concern</vt:lpstr>
      <vt:lpstr>  Task 2:  Identify and Map Flood    Impacts</vt:lpstr>
      <vt:lpstr> Stakeholder Interviews</vt:lpstr>
      <vt:lpstr> Stakeholder Interviews</vt:lpstr>
      <vt:lpstr> Scenarios for identifying routes</vt:lpstr>
      <vt:lpstr> Scenarios for identifying routes</vt:lpstr>
      <vt:lpstr> Scenarios for identifying routes</vt:lpstr>
      <vt:lpstr>future climate change risk analysis</vt:lpstr>
      <vt:lpstr>  Task 3:  Future Climate Change Impact    on Flooding</vt:lpstr>
      <vt:lpstr> Urban Flooding Data Analysis</vt:lpstr>
      <vt:lpstr> Urban Flooding Data Analysis</vt:lpstr>
      <vt:lpstr> Data and areas of concern:  a Tale of Two floods</vt:lpstr>
      <vt:lpstr> Methods for evaluating climate change data and potential future flooding patterns</vt:lpstr>
      <vt:lpstr> Methods for evaluating climate change data and potential future flooding patterns</vt:lpstr>
      <vt:lpstr> Methods for evaluating climate change data and potential future flooding patterns</vt:lpstr>
      <vt:lpstr> Methods for evaluating climate change data and potential future flooding patterns</vt:lpstr>
      <vt:lpstr> Urban Rainfall Data Analysis</vt:lpstr>
      <vt:lpstr> Urban Rainfall Data Analysis</vt:lpstr>
      <vt:lpstr> Methods for evaluating climate change data and potential future flooding patterns</vt:lpstr>
      <vt:lpstr> Methods for evaluating climate change data and potential future flooding patterns</vt:lpstr>
      <vt:lpstr> Methods for evaluating climate change data and potential future flooding patterns</vt:lpstr>
      <vt:lpstr> Suburban Flooding Data Analysis</vt:lpstr>
      <vt:lpstr>reroute impact analysis</vt:lpstr>
      <vt:lpstr>  Task 4:  Resilience Plan</vt:lpstr>
      <vt:lpstr> Final Reroutes</vt:lpstr>
      <vt:lpstr>  Final Reroutes – Impact Analysis</vt:lpstr>
      <vt:lpstr>  Final Reroutes – Impact Analysis</vt:lpstr>
      <vt:lpstr> Pace Final Reroutes</vt:lpstr>
      <vt:lpstr>  Pace Final Reroutes – Impact Analysis</vt:lpstr>
      <vt:lpstr>  Pace Final Reroutes – Impact Analysis</vt:lpstr>
      <vt:lpstr>  Pace Final Reroutes – Impact Analysis</vt:lpstr>
      <vt:lpstr>resilience strategies</vt:lpstr>
      <vt:lpstr> Current Regional Work</vt:lpstr>
      <vt:lpstr> General Recommendations</vt:lpstr>
      <vt:lpstr> General Recommendations</vt:lpstr>
      <vt:lpstr> General Recommendations</vt:lpstr>
      <vt:lpstr> General Recommendations</vt:lpstr>
      <vt:lpstr> CTA Specific  Recommendations</vt:lpstr>
      <vt:lpstr> CTA Specific  Recommendations</vt:lpstr>
      <vt:lpstr> CTA Specific Recommendations</vt:lpstr>
      <vt:lpstr> CTA Action Matrix</vt:lpstr>
      <vt:lpstr> Pace Specific  Recommendations</vt:lpstr>
      <vt:lpstr> Pace Specific Recommendations</vt:lpstr>
      <vt:lpstr> Pace Action Matrix</vt:lpstr>
      <vt:lpstr> Pace Action Matrix, continued</vt:lpstr>
      <vt:lpstr>PowerPoint Presentation</vt:lpstr>
    </vt:vector>
  </TitlesOfParts>
  <Company>AECOM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DeSimone, Gina</dc:creator>
  <cp:lastModifiedBy>McNeil, Jennifer</cp:lastModifiedBy>
  <cp:revision>194</cp:revision>
  <cp:lastPrinted>2016-07-20T15:02:56Z</cp:lastPrinted>
  <dcterms:created xsi:type="dcterms:W3CDTF">2015-11-11T01:33:07Z</dcterms:created>
  <dcterms:modified xsi:type="dcterms:W3CDTF">2018-03-27T18:30:06Z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0x01010053894FA6D7680948891492A2BDC3F033</vt:lpwstr>
  </property>
</Properties>
</file>